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8" r:id="rId3"/>
    <p:sldId id="259" r:id="rId4"/>
    <p:sldId id="258" r:id="rId5"/>
    <p:sldId id="257" r:id="rId6"/>
    <p:sldId id="268" r:id="rId7"/>
    <p:sldId id="260" r:id="rId8"/>
    <p:sldId id="261" r:id="rId9"/>
    <p:sldId id="262" r:id="rId10"/>
    <p:sldId id="263" r:id="rId11"/>
    <p:sldId id="264" r:id="rId12"/>
    <p:sldId id="288" r:id="rId13"/>
    <p:sldId id="299" r:id="rId14"/>
    <p:sldId id="300" r:id="rId15"/>
    <p:sldId id="284" r:id="rId16"/>
    <p:sldId id="285" r:id="rId17"/>
    <p:sldId id="286" r:id="rId18"/>
    <p:sldId id="265" r:id="rId19"/>
    <p:sldId id="273" r:id="rId20"/>
    <p:sldId id="272" r:id="rId21"/>
    <p:sldId id="271" r:id="rId22"/>
    <p:sldId id="274" r:id="rId23"/>
    <p:sldId id="275" r:id="rId24"/>
    <p:sldId id="276" r:id="rId25"/>
    <p:sldId id="277" r:id="rId26"/>
    <p:sldId id="278" r:id="rId27"/>
    <p:sldId id="279" r:id="rId28"/>
    <p:sldId id="280" r:id="rId29"/>
    <p:sldId id="281" r:id="rId30"/>
    <p:sldId id="282" r:id="rId31"/>
    <p:sldId id="283" r:id="rId32"/>
    <p:sldId id="287" r:id="rId33"/>
    <p:sldId id="269" r:id="rId34"/>
    <p:sldId id="270" r:id="rId35"/>
    <p:sldId id="289" r:id="rId36"/>
    <p:sldId id="290" r:id="rId37"/>
    <p:sldId id="292" r:id="rId38"/>
    <p:sldId id="291" r:id="rId39"/>
    <p:sldId id="294" r:id="rId40"/>
    <p:sldId id="295" r:id="rId41"/>
    <p:sldId id="296" r:id="rId42"/>
    <p:sldId id="297" r:id="rId43"/>
    <p:sldId id="293" r:id="rId4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2" d="100"/>
          <a:sy n="82" d="100"/>
        </p:scale>
        <p:origin x="29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02D256-CD79-4443-9D11-B2176B7DCAFD}" type="doc">
      <dgm:prSet loTypeId="urn:microsoft.com/office/officeart/2005/8/layout/pyramid1" loCatId="pyramid" qsTypeId="urn:microsoft.com/office/officeart/2005/8/quickstyle/3d5" qsCatId="3D" csTypeId="urn:microsoft.com/office/officeart/2005/8/colors/colorful2" csCatId="colorful" phldr="1"/>
      <dgm:spPr/>
    </dgm:pt>
    <dgm:pt modelId="{462E8A64-2C53-4333-B325-0402FE124DCB}">
      <dgm:prSet phldrT="[Tekst]" custT="1"/>
      <dgm:spPr>
        <a:solidFill>
          <a:srgbClr val="00B050"/>
        </a:solidFill>
      </dgm:spPr>
      <dgm:t>
        <a:bodyPr/>
        <a:lstStyle/>
        <a:p>
          <a:pPr>
            <a:lnSpc>
              <a:spcPct val="100000"/>
            </a:lnSpc>
          </a:pPr>
          <a:endParaRPr lang="nl-NL" sz="2400" b="0" dirty="0" smtClean="0">
            <a:solidFill>
              <a:schemeClr val="bg1"/>
            </a:solidFill>
          </a:endParaRPr>
        </a:p>
        <a:p>
          <a:pPr>
            <a:lnSpc>
              <a:spcPct val="150000"/>
            </a:lnSpc>
          </a:pPr>
          <a:r>
            <a:rPr lang="nl-NL" sz="2400" b="0" dirty="0" smtClean="0">
              <a:solidFill>
                <a:schemeClr val="bg1"/>
              </a:solidFill>
              <a:latin typeface="Open Sans Light" pitchFamily="34" charset="0"/>
              <a:ea typeface="Open Sans Light" pitchFamily="34" charset="0"/>
              <a:cs typeface="Open Sans Light" pitchFamily="34" charset="0"/>
            </a:rPr>
            <a:t>beloning</a:t>
          </a:r>
          <a:endParaRPr lang="nl-NL" sz="2400" b="0" dirty="0">
            <a:solidFill>
              <a:schemeClr val="bg1"/>
            </a:solidFill>
            <a:latin typeface="Open Sans Light" pitchFamily="34" charset="0"/>
            <a:ea typeface="Open Sans Light" pitchFamily="34" charset="0"/>
            <a:cs typeface="Open Sans Light" pitchFamily="34" charset="0"/>
          </a:endParaRPr>
        </a:p>
      </dgm:t>
    </dgm:pt>
    <dgm:pt modelId="{632016D5-ACBF-42E6-AFCC-ADC32375D8A4}" type="parTrans" cxnId="{6AAF0CF1-93AB-4F3E-B673-63478F87366E}">
      <dgm:prSet/>
      <dgm:spPr/>
      <dgm:t>
        <a:bodyPr/>
        <a:lstStyle/>
        <a:p>
          <a:endParaRPr lang="nl-NL"/>
        </a:p>
      </dgm:t>
    </dgm:pt>
    <dgm:pt modelId="{2EF578F1-5506-499A-BAEB-1A8E5983B78E}" type="sibTrans" cxnId="{6AAF0CF1-93AB-4F3E-B673-63478F87366E}">
      <dgm:prSet/>
      <dgm:spPr/>
      <dgm:t>
        <a:bodyPr/>
        <a:lstStyle/>
        <a:p>
          <a:endParaRPr lang="nl-NL"/>
        </a:p>
      </dgm:t>
    </dgm:pt>
    <dgm:pt modelId="{D806ADEA-EB3B-4304-B458-47857F238E7C}">
      <dgm:prSet phldrT="[Tekst]" custT="1"/>
      <dgm:spPr>
        <a:solidFill>
          <a:srgbClr val="00B0F0"/>
        </a:solidFill>
      </dgm:spPr>
      <dgm:t>
        <a:bodyPr/>
        <a:lstStyle/>
        <a:p>
          <a:r>
            <a:rPr lang="nl-NL" sz="2600" dirty="0" smtClean="0">
              <a:solidFill>
                <a:schemeClr val="bg1"/>
              </a:solidFill>
              <a:latin typeface="Open Sans Light" pitchFamily="34" charset="0"/>
              <a:ea typeface="Open Sans Light" pitchFamily="34" charset="0"/>
              <a:cs typeface="Open Sans Light" pitchFamily="34" charset="0"/>
            </a:rPr>
            <a:t>erkenning</a:t>
          </a:r>
          <a:endParaRPr lang="nl-NL" sz="2600" dirty="0">
            <a:solidFill>
              <a:schemeClr val="bg1"/>
            </a:solidFill>
            <a:latin typeface="Open Sans Light" pitchFamily="34" charset="0"/>
            <a:ea typeface="Open Sans Light" pitchFamily="34" charset="0"/>
            <a:cs typeface="Open Sans Light" pitchFamily="34" charset="0"/>
          </a:endParaRPr>
        </a:p>
      </dgm:t>
    </dgm:pt>
    <dgm:pt modelId="{A1A970A0-9286-426F-AB26-8400BAEDFAF8}" type="parTrans" cxnId="{2CAE90E1-71B4-4128-8EBE-7D5F8B6EAD5A}">
      <dgm:prSet/>
      <dgm:spPr/>
      <dgm:t>
        <a:bodyPr/>
        <a:lstStyle/>
        <a:p>
          <a:endParaRPr lang="nl-NL"/>
        </a:p>
      </dgm:t>
    </dgm:pt>
    <dgm:pt modelId="{06C9113F-0F8A-467D-804E-D121E7C56934}" type="sibTrans" cxnId="{2CAE90E1-71B4-4128-8EBE-7D5F8B6EAD5A}">
      <dgm:prSet/>
      <dgm:spPr/>
      <dgm:t>
        <a:bodyPr/>
        <a:lstStyle/>
        <a:p>
          <a:endParaRPr lang="nl-NL"/>
        </a:p>
      </dgm:t>
    </dgm:pt>
    <dgm:pt modelId="{341DFF79-F8FA-4280-83F8-58DD5E1B972C}">
      <dgm:prSet phldrT="[Tekst]" custT="1"/>
      <dgm:spPr>
        <a:solidFill>
          <a:srgbClr val="51819F"/>
        </a:solidFill>
      </dgm:spPr>
      <dgm:t>
        <a:bodyPr/>
        <a:lstStyle/>
        <a:p>
          <a:r>
            <a:rPr lang="nl-NL" sz="2700" dirty="0" smtClean="0">
              <a:solidFill>
                <a:schemeClr val="bg1"/>
              </a:solidFill>
              <a:latin typeface="Open Sans Light" pitchFamily="34" charset="0"/>
              <a:ea typeface="Open Sans Light" pitchFamily="34" charset="0"/>
              <a:cs typeface="Open Sans Light" pitchFamily="34" charset="0"/>
            </a:rPr>
            <a:t>herkenning</a:t>
          </a:r>
          <a:endParaRPr lang="nl-NL" sz="2700" dirty="0">
            <a:solidFill>
              <a:schemeClr val="bg1"/>
            </a:solidFill>
            <a:latin typeface="Open Sans Light" pitchFamily="34" charset="0"/>
            <a:ea typeface="Open Sans Light" pitchFamily="34" charset="0"/>
            <a:cs typeface="Open Sans Light" pitchFamily="34" charset="0"/>
          </a:endParaRPr>
        </a:p>
      </dgm:t>
    </dgm:pt>
    <dgm:pt modelId="{F3E73468-8F07-418B-B391-EE09A35326D8}" type="parTrans" cxnId="{50C129A4-CBD0-49A1-9AC3-CF3E847B1229}">
      <dgm:prSet/>
      <dgm:spPr/>
      <dgm:t>
        <a:bodyPr/>
        <a:lstStyle/>
        <a:p>
          <a:endParaRPr lang="nl-NL"/>
        </a:p>
      </dgm:t>
    </dgm:pt>
    <dgm:pt modelId="{B6D7337F-B809-48DE-9A65-49DEB31CCDD7}" type="sibTrans" cxnId="{50C129A4-CBD0-49A1-9AC3-CF3E847B1229}">
      <dgm:prSet/>
      <dgm:spPr/>
      <dgm:t>
        <a:bodyPr/>
        <a:lstStyle/>
        <a:p>
          <a:endParaRPr lang="nl-NL"/>
        </a:p>
      </dgm:t>
    </dgm:pt>
    <dgm:pt modelId="{8259AED9-163E-4F1E-AEED-7A9DE7247854}">
      <dgm:prSet phldrT="[Tekst]" custT="1"/>
      <dgm:spPr>
        <a:solidFill>
          <a:srgbClr val="0070C0"/>
        </a:solidFill>
      </dgm:spPr>
      <dgm:t>
        <a:bodyPr/>
        <a:lstStyle/>
        <a:p>
          <a:r>
            <a:rPr lang="nl-NL" sz="2500" dirty="0" smtClean="0">
              <a:solidFill>
                <a:schemeClr val="bg1"/>
              </a:solidFill>
              <a:latin typeface="Open Sans Light" pitchFamily="34" charset="0"/>
              <a:ea typeface="Open Sans Light" pitchFamily="34" charset="0"/>
              <a:cs typeface="Open Sans Light" pitchFamily="34" charset="0"/>
            </a:rPr>
            <a:t>waardering</a:t>
          </a:r>
          <a:endParaRPr lang="nl-NL" sz="2500" dirty="0">
            <a:solidFill>
              <a:schemeClr val="bg1"/>
            </a:solidFill>
            <a:latin typeface="Open Sans Light" pitchFamily="34" charset="0"/>
            <a:ea typeface="Open Sans Light" pitchFamily="34" charset="0"/>
            <a:cs typeface="Open Sans Light" pitchFamily="34" charset="0"/>
          </a:endParaRPr>
        </a:p>
      </dgm:t>
    </dgm:pt>
    <dgm:pt modelId="{32D316FF-2A6F-4E29-87C6-534F52F9DA9A}" type="parTrans" cxnId="{8B3B3F97-217A-4539-B44A-56C024981035}">
      <dgm:prSet/>
      <dgm:spPr/>
      <dgm:t>
        <a:bodyPr/>
        <a:lstStyle/>
        <a:p>
          <a:endParaRPr lang="nl-NL"/>
        </a:p>
      </dgm:t>
    </dgm:pt>
    <dgm:pt modelId="{80C7B80D-3204-4A63-9968-180D11F1E86D}" type="sibTrans" cxnId="{8B3B3F97-217A-4539-B44A-56C024981035}">
      <dgm:prSet/>
      <dgm:spPr/>
      <dgm:t>
        <a:bodyPr/>
        <a:lstStyle/>
        <a:p>
          <a:endParaRPr lang="nl-NL"/>
        </a:p>
      </dgm:t>
    </dgm:pt>
    <dgm:pt modelId="{726960B0-1424-46D9-AE6A-A52F71FDB7CF}" type="pres">
      <dgm:prSet presAssocID="{3802D256-CD79-4443-9D11-B2176B7DCAFD}" presName="Name0" presStyleCnt="0">
        <dgm:presLayoutVars>
          <dgm:dir/>
          <dgm:animLvl val="lvl"/>
          <dgm:resizeHandles val="exact"/>
        </dgm:presLayoutVars>
      </dgm:prSet>
      <dgm:spPr/>
    </dgm:pt>
    <dgm:pt modelId="{2B67E7CA-E9A9-4991-8C89-208E0F97D2EE}" type="pres">
      <dgm:prSet presAssocID="{462E8A64-2C53-4333-B325-0402FE124DCB}" presName="Name8" presStyleCnt="0"/>
      <dgm:spPr/>
    </dgm:pt>
    <dgm:pt modelId="{C9C6902B-01BB-413C-B0C1-C2AA27FA5CC5}" type="pres">
      <dgm:prSet presAssocID="{462E8A64-2C53-4333-B325-0402FE124DCB}" presName="level" presStyleLbl="node1" presStyleIdx="0" presStyleCnt="4">
        <dgm:presLayoutVars>
          <dgm:chMax val="1"/>
          <dgm:bulletEnabled val="1"/>
        </dgm:presLayoutVars>
      </dgm:prSet>
      <dgm:spPr/>
      <dgm:t>
        <a:bodyPr/>
        <a:lstStyle/>
        <a:p>
          <a:endParaRPr lang="nl-NL"/>
        </a:p>
      </dgm:t>
    </dgm:pt>
    <dgm:pt modelId="{AA9C597A-FC31-4C63-ADAB-BE701CA671EA}" type="pres">
      <dgm:prSet presAssocID="{462E8A64-2C53-4333-B325-0402FE124DCB}" presName="levelTx" presStyleLbl="revTx" presStyleIdx="0" presStyleCnt="0">
        <dgm:presLayoutVars>
          <dgm:chMax val="1"/>
          <dgm:bulletEnabled val="1"/>
        </dgm:presLayoutVars>
      </dgm:prSet>
      <dgm:spPr/>
      <dgm:t>
        <a:bodyPr/>
        <a:lstStyle/>
        <a:p>
          <a:endParaRPr lang="nl-NL"/>
        </a:p>
      </dgm:t>
    </dgm:pt>
    <dgm:pt modelId="{C8C80841-A942-474E-934F-2ED3E72811BD}" type="pres">
      <dgm:prSet presAssocID="{8259AED9-163E-4F1E-AEED-7A9DE7247854}" presName="Name8" presStyleCnt="0"/>
      <dgm:spPr/>
    </dgm:pt>
    <dgm:pt modelId="{B8459047-822D-4C2C-9DA7-FA9FC72DDE3D}" type="pres">
      <dgm:prSet presAssocID="{8259AED9-163E-4F1E-AEED-7A9DE7247854}" presName="level" presStyleLbl="node1" presStyleIdx="1" presStyleCnt="4">
        <dgm:presLayoutVars>
          <dgm:chMax val="1"/>
          <dgm:bulletEnabled val="1"/>
        </dgm:presLayoutVars>
      </dgm:prSet>
      <dgm:spPr/>
      <dgm:t>
        <a:bodyPr/>
        <a:lstStyle/>
        <a:p>
          <a:endParaRPr lang="nl-NL"/>
        </a:p>
      </dgm:t>
    </dgm:pt>
    <dgm:pt modelId="{60FD56CE-9DC1-4595-915D-6663B17725A8}" type="pres">
      <dgm:prSet presAssocID="{8259AED9-163E-4F1E-AEED-7A9DE7247854}" presName="levelTx" presStyleLbl="revTx" presStyleIdx="0" presStyleCnt="0">
        <dgm:presLayoutVars>
          <dgm:chMax val="1"/>
          <dgm:bulletEnabled val="1"/>
        </dgm:presLayoutVars>
      </dgm:prSet>
      <dgm:spPr/>
      <dgm:t>
        <a:bodyPr/>
        <a:lstStyle/>
        <a:p>
          <a:endParaRPr lang="nl-NL"/>
        </a:p>
      </dgm:t>
    </dgm:pt>
    <dgm:pt modelId="{95AB7820-2385-4EB3-9E76-49FCB9D7BB7C}" type="pres">
      <dgm:prSet presAssocID="{D806ADEA-EB3B-4304-B458-47857F238E7C}" presName="Name8" presStyleCnt="0"/>
      <dgm:spPr/>
    </dgm:pt>
    <dgm:pt modelId="{D6FE9EDB-DB4D-4B1B-B1FD-3AC699EA87C0}" type="pres">
      <dgm:prSet presAssocID="{D806ADEA-EB3B-4304-B458-47857F238E7C}" presName="level" presStyleLbl="node1" presStyleIdx="2" presStyleCnt="4">
        <dgm:presLayoutVars>
          <dgm:chMax val="1"/>
          <dgm:bulletEnabled val="1"/>
        </dgm:presLayoutVars>
      </dgm:prSet>
      <dgm:spPr/>
      <dgm:t>
        <a:bodyPr/>
        <a:lstStyle/>
        <a:p>
          <a:endParaRPr lang="nl-NL"/>
        </a:p>
      </dgm:t>
    </dgm:pt>
    <dgm:pt modelId="{59B5CCA8-BCD2-46FB-A8F8-F215836B97F0}" type="pres">
      <dgm:prSet presAssocID="{D806ADEA-EB3B-4304-B458-47857F238E7C}" presName="levelTx" presStyleLbl="revTx" presStyleIdx="0" presStyleCnt="0">
        <dgm:presLayoutVars>
          <dgm:chMax val="1"/>
          <dgm:bulletEnabled val="1"/>
        </dgm:presLayoutVars>
      </dgm:prSet>
      <dgm:spPr/>
      <dgm:t>
        <a:bodyPr/>
        <a:lstStyle/>
        <a:p>
          <a:endParaRPr lang="nl-NL"/>
        </a:p>
      </dgm:t>
    </dgm:pt>
    <dgm:pt modelId="{A619361D-BD97-4BF4-9D9F-209409A87E8D}" type="pres">
      <dgm:prSet presAssocID="{341DFF79-F8FA-4280-83F8-58DD5E1B972C}" presName="Name8" presStyleCnt="0"/>
      <dgm:spPr/>
    </dgm:pt>
    <dgm:pt modelId="{8E8007DC-F808-4842-AF3B-4DADC9A7B9C3}" type="pres">
      <dgm:prSet presAssocID="{341DFF79-F8FA-4280-83F8-58DD5E1B972C}" presName="level" presStyleLbl="node1" presStyleIdx="3" presStyleCnt="4">
        <dgm:presLayoutVars>
          <dgm:chMax val="1"/>
          <dgm:bulletEnabled val="1"/>
        </dgm:presLayoutVars>
      </dgm:prSet>
      <dgm:spPr/>
      <dgm:t>
        <a:bodyPr/>
        <a:lstStyle/>
        <a:p>
          <a:endParaRPr lang="nl-NL"/>
        </a:p>
      </dgm:t>
    </dgm:pt>
    <dgm:pt modelId="{92C2D6ED-2BF1-469F-9E1E-F9611B85CA14}" type="pres">
      <dgm:prSet presAssocID="{341DFF79-F8FA-4280-83F8-58DD5E1B972C}" presName="levelTx" presStyleLbl="revTx" presStyleIdx="0" presStyleCnt="0">
        <dgm:presLayoutVars>
          <dgm:chMax val="1"/>
          <dgm:bulletEnabled val="1"/>
        </dgm:presLayoutVars>
      </dgm:prSet>
      <dgm:spPr/>
      <dgm:t>
        <a:bodyPr/>
        <a:lstStyle/>
        <a:p>
          <a:endParaRPr lang="nl-NL"/>
        </a:p>
      </dgm:t>
    </dgm:pt>
  </dgm:ptLst>
  <dgm:cxnLst>
    <dgm:cxn modelId="{E1FD9261-9425-43B1-AFF4-57785B93F437}" type="presOf" srcId="{462E8A64-2C53-4333-B325-0402FE124DCB}" destId="{C9C6902B-01BB-413C-B0C1-C2AA27FA5CC5}" srcOrd="0" destOrd="0" presId="urn:microsoft.com/office/officeart/2005/8/layout/pyramid1"/>
    <dgm:cxn modelId="{5C0CD1FE-FB82-4776-99D4-78DC7054B4BD}" type="presOf" srcId="{D806ADEA-EB3B-4304-B458-47857F238E7C}" destId="{59B5CCA8-BCD2-46FB-A8F8-F215836B97F0}" srcOrd="1" destOrd="0" presId="urn:microsoft.com/office/officeart/2005/8/layout/pyramid1"/>
    <dgm:cxn modelId="{8B3B3F97-217A-4539-B44A-56C024981035}" srcId="{3802D256-CD79-4443-9D11-B2176B7DCAFD}" destId="{8259AED9-163E-4F1E-AEED-7A9DE7247854}" srcOrd="1" destOrd="0" parTransId="{32D316FF-2A6F-4E29-87C6-534F52F9DA9A}" sibTransId="{80C7B80D-3204-4A63-9968-180D11F1E86D}"/>
    <dgm:cxn modelId="{2C7BB30E-94B3-4C00-A623-D1CB49EA3FA4}" type="presOf" srcId="{8259AED9-163E-4F1E-AEED-7A9DE7247854}" destId="{60FD56CE-9DC1-4595-915D-6663B17725A8}" srcOrd="1" destOrd="0" presId="urn:microsoft.com/office/officeart/2005/8/layout/pyramid1"/>
    <dgm:cxn modelId="{3F040276-2967-4901-A4B9-20CE20A9C1BB}" type="presOf" srcId="{462E8A64-2C53-4333-B325-0402FE124DCB}" destId="{AA9C597A-FC31-4C63-ADAB-BE701CA671EA}" srcOrd="1" destOrd="0" presId="urn:microsoft.com/office/officeart/2005/8/layout/pyramid1"/>
    <dgm:cxn modelId="{1F8DB5BF-4EC9-4F37-9B8E-CC948C563E75}" type="presOf" srcId="{3802D256-CD79-4443-9D11-B2176B7DCAFD}" destId="{726960B0-1424-46D9-AE6A-A52F71FDB7CF}" srcOrd="0" destOrd="0" presId="urn:microsoft.com/office/officeart/2005/8/layout/pyramid1"/>
    <dgm:cxn modelId="{2CAE90E1-71B4-4128-8EBE-7D5F8B6EAD5A}" srcId="{3802D256-CD79-4443-9D11-B2176B7DCAFD}" destId="{D806ADEA-EB3B-4304-B458-47857F238E7C}" srcOrd="2" destOrd="0" parTransId="{A1A970A0-9286-426F-AB26-8400BAEDFAF8}" sibTransId="{06C9113F-0F8A-467D-804E-D121E7C56934}"/>
    <dgm:cxn modelId="{6AAF0CF1-93AB-4F3E-B673-63478F87366E}" srcId="{3802D256-CD79-4443-9D11-B2176B7DCAFD}" destId="{462E8A64-2C53-4333-B325-0402FE124DCB}" srcOrd="0" destOrd="0" parTransId="{632016D5-ACBF-42E6-AFCC-ADC32375D8A4}" sibTransId="{2EF578F1-5506-499A-BAEB-1A8E5983B78E}"/>
    <dgm:cxn modelId="{2DAF798F-7046-49F8-A737-A399380114B4}" type="presOf" srcId="{8259AED9-163E-4F1E-AEED-7A9DE7247854}" destId="{B8459047-822D-4C2C-9DA7-FA9FC72DDE3D}" srcOrd="0" destOrd="0" presId="urn:microsoft.com/office/officeart/2005/8/layout/pyramid1"/>
    <dgm:cxn modelId="{2FC3D129-E898-46EE-9D80-0328D3ABC721}" type="presOf" srcId="{341DFF79-F8FA-4280-83F8-58DD5E1B972C}" destId="{8E8007DC-F808-4842-AF3B-4DADC9A7B9C3}" srcOrd="0" destOrd="0" presId="urn:microsoft.com/office/officeart/2005/8/layout/pyramid1"/>
    <dgm:cxn modelId="{4076AB1C-F96D-4E77-884F-04EC36353432}" type="presOf" srcId="{341DFF79-F8FA-4280-83F8-58DD5E1B972C}" destId="{92C2D6ED-2BF1-469F-9E1E-F9611B85CA14}" srcOrd="1" destOrd="0" presId="urn:microsoft.com/office/officeart/2005/8/layout/pyramid1"/>
    <dgm:cxn modelId="{0FE150C1-9B63-4743-A019-A83523C0371E}" type="presOf" srcId="{D806ADEA-EB3B-4304-B458-47857F238E7C}" destId="{D6FE9EDB-DB4D-4B1B-B1FD-3AC699EA87C0}" srcOrd="0" destOrd="0" presId="urn:microsoft.com/office/officeart/2005/8/layout/pyramid1"/>
    <dgm:cxn modelId="{50C129A4-CBD0-49A1-9AC3-CF3E847B1229}" srcId="{3802D256-CD79-4443-9D11-B2176B7DCAFD}" destId="{341DFF79-F8FA-4280-83F8-58DD5E1B972C}" srcOrd="3" destOrd="0" parTransId="{F3E73468-8F07-418B-B391-EE09A35326D8}" sibTransId="{B6D7337F-B809-48DE-9A65-49DEB31CCDD7}"/>
    <dgm:cxn modelId="{C39481CF-76CF-4E9D-83B0-D2830CA1A3C1}" type="presParOf" srcId="{726960B0-1424-46D9-AE6A-A52F71FDB7CF}" destId="{2B67E7CA-E9A9-4991-8C89-208E0F97D2EE}" srcOrd="0" destOrd="0" presId="urn:microsoft.com/office/officeart/2005/8/layout/pyramid1"/>
    <dgm:cxn modelId="{04FC1C9C-452F-4D7B-AD6C-FEA386C231EE}" type="presParOf" srcId="{2B67E7CA-E9A9-4991-8C89-208E0F97D2EE}" destId="{C9C6902B-01BB-413C-B0C1-C2AA27FA5CC5}" srcOrd="0" destOrd="0" presId="urn:microsoft.com/office/officeart/2005/8/layout/pyramid1"/>
    <dgm:cxn modelId="{F169D32D-D766-4E4F-884A-47EE0AE53FB3}" type="presParOf" srcId="{2B67E7CA-E9A9-4991-8C89-208E0F97D2EE}" destId="{AA9C597A-FC31-4C63-ADAB-BE701CA671EA}" srcOrd="1" destOrd="0" presId="urn:microsoft.com/office/officeart/2005/8/layout/pyramid1"/>
    <dgm:cxn modelId="{176A2BE6-2B46-49F3-8C18-E13DFBCF6CE7}" type="presParOf" srcId="{726960B0-1424-46D9-AE6A-A52F71FDB7CF}" destId="{C8C80841-A942-474E-934F-2ED3E72811BD}" srcOrd="1" destOrd="0" presId="urn:microsoft.com/office/officeart/2005/8/layout/pyramid1"/>
    <dgm:cxn modelId="{9C0284A7-BF28-423E-BFA6-B876BC3CB05F}" type="presParOf" srcId="{C8C80841-A942-474E-934F-2ED3E72811BD}" destId="{B8459047-822D-4C2C-9DA7-FA9FC72DDE3D}" srcOrd="0" destOrd="0" presId="urn:microsoft.com/office/officeart/2005/8/layout/pyramid1"/>
    <dgm:cxn modelId="{C58DE7ED-1E8E-4407-AA22-5A807E1FC9F1}" type="presParOf" srcId="{C8C80841-A942-474E-934F-2ED3E72811BD}" destId="{60FD56CE-9DC1-4595-915D-6663B17725A8}" srcOrd="1" destOrd="0" presId="urn:microsoft.com/office/officeart/2005/8/layout/pyramid1"/>
    <dgm:cxn modelId="{07EEDC84-358E-4559-ADF0-0B0EDE40D039}" type="presParOf" srcId="{726960B0-1424-46D9-AE6A-A52F71FDB7CF}" destId="{95AB7820-2385-4EB3-9E76-49FCB9D7BB7C}" srcOrd="2" destOrd="0" presId="urn:microsoft.com/office/officeart/2005/8/layout/pyramid1"/>
    <dgm:cxn modelId="{A932A112-2EA3-4247-B857-51CF035D34F3}" type="presParOf" srcId="{95AB7820-2385-4EB3-9E76-49FCB9D7BB7C}" destId="{D6FE9EDB-DB4D-4B1B-B1FD-3AC699EA87C0}" srcOrd="0" destOrd="0" presId="urn:microsoft.com/office/officeart/2005/8/layout/pyramid1"/>
    <dgm:cxn modelId="{F2DA4DAE-42F7-4550-8660-8E77ED94078E}" type="presParOf" srcId="{95AB7820-2385-4EB3-9E76-49FCB9D7BB7C}" destId="{59B5CCA8-BCD2-46FB-A8F8-F215836B97F0}" srcOrd="1" destOrd="0" presId="urn:microsoft.com/office/officeart/2005/8/layout/pyramid1"/>
    <dgm:cxn modelId="{57878A83-16D7-4A9B-B7D0-7638CC9FFC50}" type="presParOf" srcId="{726960B0-1424-46D9-AE6A-A52F71FDB7CF}" destId="{A619361D-BD97-4BF4-9D9F-209409A87E8D}" srcOrd="3" destOrd="0" presId="urn:microsoft.com/office/officeart/2005/8/layout/pyramid1"/>
    <dgm:cxn modelId="{FF917335-36BE-4808-ABB9-C5B0E648F6D0}" type="presParOf" srcId="{A619361D-BD97-4BF4-9D9F-209409A87E8D}" destId="{8E8007DC-F808-4842-AF3B-4DADC9A7B9C3}" srcOrd="0" destOrd="0" presId="urn:microsoft.com/office/officeart/2005/8/layout/pyramid1"/>
    <dgm:cxn modelId="{902B7189-9515-49CA-A2CD-A76C88B90AAD}" type="presParOf" srcId="{A619361D-BD97-4BF4-9D9F-209409A87E8D}" destId="{92C2D6ED-2BF1-469F-9E1E-F9611B85CA14}" srcOrd="1" destOrd="0" presId="urn:microsoft.com/office/officeart/2005/8/layout/pyramid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6902B-01BB-413C-B0C1-C2AA27FA5CC5}">
      <dsp:nvSpPr>
        <dsp:cNvPr id="0" name=""/>
        <dsp:cNvSpPr/>
      </dsp:nvSpPr>
      <dsp:spPr>
        <a:xfrm>
          <a:off x="3193972" y="0"/>
          <a:ext cx="2129314" cy="1260140"/>
        </a:xfrm>
        <a:prstGeom prst="trapezoid">
          <a:avLst>
            <a:gd name="adj" fmla="val 84487"/>
          </a:avLst>
        </a:prstGeom>
        <a:solidFill>
          <a:srgbClr val="00B05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100000"/>
            </a:lnSpc>
            <a:spcBef>
              <a:spcPct val="0"/>
            </a:spcBef>
            <a:spcAft>
              <a:spcPct val="35000"/>
            </a:spcAft>
          </a:pPr>
          <a:endParaRPr lang="nl-NL" sz="2400" b="0" kern="1200" dirty="0" smtClean="0">
            <a:solidFill>
              <a:schemeClr val="bg1"/>
            </a:solidFill>
          </a:endParaRPr>
        </a:p>
        <a:p>
          <a:pPr lvl="0" algn="ctr" defTabSz="1066800">
            <a:lnSpc>
              <a:spcPct val="150000"/>
            </a:lnSpc>
            <a:spcBef>
              <a:spcPct val="0"/>
            </a:spcBef>
            <a:spcAft>
              <a:spcPct val="35000"/>
            </a:spcAft>
          </a:pPr>
          <a:r>
            <a:rPr lang="nl-NL" sz="2400" b="0" kern="1200" dirty="0" smtClean="0">
              <a:solidFill>
                <a:schemeClr val="bg1"/>
              </a:solidFill>
              <a:latin typeface="Open Sans Light" pitchFamily="34" charset="0"/>
              <a:ea typeface="Open Sans Light" pitchFamily="34" charset="0"/>
              <a:cs typeface="Open Sans Light" pitchFamily="34" charset="0"/>
            </a:rPr>
            <a:t>beloning</a:t>
          </a:r>
          <a:endParaRPr lang="nl-NL" sz="2400" b="0" kern="1200" dirty="0">
            <a:solidFill>
              <a:schemeClr val="bg1"/>
            </a:solidFill>
            <a:latin typeface="Open Sans Light" pitchFamily="34" charset="0"/>
            <a:ea typeface="Open Sans Light" pitchFamily="34" charset="0"/>
            <a:cs typeface="Open Sans Light" pitchFamily="34" charset="0"/>
          </a:endParaRPr>
        </a:p>
      </dsp:txBody>
      <dsp:txXfrm>
        <a:off x="3193972" y="0"/>
        <a:ext cx="2129314" cy="1260140"/>
      </dsp:txXfrm>
    </dsp:sp>
    <dsp:sp modelId="{B8459047-822D-4C2C-9DA7-FA9FC72DDE3D}">
      <dsp:nvSpPr>
        <dsp:cNvPr id="0" name=""/>
        <dsp:cNvSpPr/>
      </dsp:nvSpPr>
      <dsp:spPr>
        <a:xfrm>
          <a:off x="2129314" y="1260139"/>
          <a:ext cx="4258629" cy="1260140"/>
        </a:xfrm>
        <a:prstGeom prst="trapezoid">
          <a:avLst>
            <a:gd name="adj" fmla="val 84487"/>
          </a:avLst>
        </a:prstGeom>
        <a:solidFill>
          <a:srgbClr val="0070C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nl-NL" sz="2500" kern="1200" dirty="0" smtClean="0">
              <a:solidFill>
                <a:schemeClr val="bg1"/>
              </a:solidFill>
              <a:latin typeface="Open Sans Light" pitchFamily="34" charset="0"/>
              <a:ea typeface="Open Sans Light" pitchFamily="34" charset="0"/>
              <a:cs typeface="Open Sans Light" pitchFamily="34" charset="0"/>
            </a:rPr>
            <a:t>waardering</a:t>
          </a:r>
          <a:endParaRPr lang="nl-NL" sz="2500" kern="1200" dirty="0">
            <a:solidFill>
              <a:schemeClr val="bg1"/>
            </a:solidFill>
            <a:latin typeface="Open Sans Light" pitchFamily="34" charset="0"/>
            <a:ea typeface="Open Sans Light" pitchFamily="34" charset="0"/>
            <a:cs typeface="Open Sans Light" pitchFamily="34" charset="0"/>
          </a:endParaRPr>
        </a:p>
      </dsp:txBody>
      <dsp:txXfrm>
        <a:off x="2874574" y="1260139"/>
        <a:ext cx="2768109" cy="1260140"/>
      </dsp:txXfrm>
    </dsp:sp>
    <dsp:sp modelId="{D6FE9EDB-DB4D-4B1B-B1FD-3AC699EA87C0}">
      <dsp:nvSpPr>
        <dsp:cNvPr id="0" name=""/>
        <dsp:cNvSpPr/>
      </dsp:nvSpPr>
      <dsp:spPr>
        <a:xfrm>
          <a:off x="1064657" y="2520279"/>
          <a:ext cx="6387944" cy="1260140"/>
        </a:xfrm>
        <a:prstGeom prst="trapezoid">
          <a:avLst>
            <a:gd name="adj" fmla="val 84487"/>
          </a:avLst>
        </a:prstGeom>
        <a:solidFill>
          <a:srgbClr val="00B0F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nl-NL" sz="2600" kern="1200" dirty="0" smtClean="0">
              <a:solidFill>
                <a:schemeClr val="bg1"/>
              </a:solidFill>
              <a:latin typeface="Open Sans Light" pitchFamily="34" charset="0"/>
              <a:ea typeface="Open Sans Light" pitchFamily="34" charset="0"/>
              <a:cs typeface="Open Sans Light" pitchFamily="34" charset="0"/>
            </a:rPr>
            <a:t>erkenning</a:t>
          </a:r>
          <a:endParaRPr lang="nl-NL" sz="2600" kern="1200" dirty="0">
            <a:solidFill>
              <a:schemeClr val="bg1"/>
            </a:solidFill>
            <a:latin typeface="Open Sans Light" pitchFamily="34" charset="0"/>
            <a:ea typeface="Open Sans Light" pitchFamily="34" charset="0"/>
            <a:cs typeface="Open Sans Light" pitchFamily="34" charset="0"/>
          </a:endParaRPr>
        </a:p>
      </dsp:txBody>
      <dsp:txXfrm>
        <a:off x="2182547" y="2520279"/>
        <a:ext cx="4152163" cy="1260140"/>
      </dsp:txXfrm>
    </dsp:sp>
    <dsp:sp modelId="{8E8007DC-F808-4842-AF3B-4DADC9A7B9C3}">
      <dsp:nvSpPr>
        <dsp:cNvPr id="0" name=""/>
        <dsp:cNvSpPr/>
      </dsp:nvSpPr>
      <dsp:spPr>
        <a:xfrm>
          <a:off x="0" y="3780419"/>
          <a:ext cx="8517259" cy="1260140"/>
        </a:xfrm>
        <a:prstGeom prst="trapezoid">
          <a:avLst>
            <a:gd name="adj" fmla="val 84487"/>
          </a:avLst>
        </a:prstGeom>
        <a:solidFill>
          <a:srgbClr val="51819F"/>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nl-NL" sz="2700" kern="1200" dirty="0" smtClean="0">
              <a:solidFill>
                <a:schemeClr val="bg1"/>
              </a:solidFill>
              <a:latin typeface="Open Sans Light" pitchFamily="34" charset="0"/>
              <a:ea typeface="Open Sans Light" pitchFamily="34" charset="0"/>
              <a:cs typeface="Open Sans Light" pitchFamily="34" charset="0"/>
            </a:rPr>
            <a:t>herkenning</a:t>
          </a:r>
          <a:endParaRPr lang="nl-NL" sz="2700" kern="1200" dirty="0">
            <a:solidFill>
              <a:schemeClr val="bg1"/>
            </a:solidFill>
            <a:latin typeface="Open Sans Light" pitchFamily="34" charset="0"/>
            <a:ea typeface="Open Sans Light" pitchFamily="34" charset="0"/>
            <a:cs typeface="Open Sans Light" pitchFamily="34" charset="0"/>
          </a:endParaRPr>
        </a:p>
      </dsp:txBody>
      <dsp:txXfrm>
        <a:off x="1490520" y="3780419"/>
        <a:ext cx="5536218" cy="126014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12" name="Afbeelding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243668"/>
            <a:ext cx="12203113" cy="2073276"/>
          </a:xfrm>
          <a:prstGeom prst="rect">
            <a:avLst/>
          </a:prstGeom>
        </p:spPr>
      </p:pic>
      <p:sp>
        <p:nvSpPr>
          <p:cNvPr id="2" name="Titel 1"/>
          <p:cNvSpPr>
            <a:spLocks noGrp="1"/>
          </p:cNvSpPr>
          <p:nvPr>
            <p:ph type="ctrTitle"/>
          </p:nvPr>
        </p:nvSpPr>
        <p:spPr>
          <a:xfrm>
            <a:off x="1524000" y="2530477"/>
            <a:ext cx="9144000" cy="749829"/>
          </a:xfrm>
        </p:spPr>
        <p:txBody>
          <a:bodyPr anchor="b">
            <a:normAutofit/>
          </a:bodyPr>
          <a:lstStyle>
            <a:lvl1pPr algn="l">
              <a:defRPr sz="4000">
                <a:latin typeface="Impact" panose="020B0806030902050204" pitchFamily="34" charset="0"/>
              </a:defRPr>
            </a:lvl1pPr>
          </a:lstStyle>
          <a:p>
            <a:r>
              <a:rPr lang="nl-NL" smtClean="0"/>
              <a:t>Klik om de stijl te bewerken</a:t>
            </a:r>
            <a:endParaRPr lang="nl-NL" dirty="0"/>
          </a:p>
        </p:txBody>
      </p:sp>
      <p:sp>
        <p:nvSpPr>
          <p:cNvPr id="3" name="Ondertitel 2"/>
          <p:cNvSpPr>
            <a:spLocks noGrp="1"/>
          </p:cNvSpPr>
          <p:nvPr>
            <p:ph type="subTitle" idx="1"/>
          </p:nvPr>
        </p:nvSpPr>
        <p:spPr>
          <a:xfrm>
            <a:off x="1524000" y="3280306"/>
            <a:ext cx="9144000" cy="741361"/>
          </a:xfrm>
        </p:spPr>
        <p:txBody>
          <a:bodyPr>
            <a:normAutofit/>
          </a:bodyPr>
          <a:lstStyle>
            <a:lvl1pPr marL="0" indent="0" algn="l">
              <a:buNone/>
              <a:defRPr sz="20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dirty="0"/>
          </a:p>
        </p:txBody>
      </p:sp>
      <p:sp>
        <p:nvSpPr>
          <p:cNvPr id="4" name="Tijdelijke aanduiding voor datum 3"/>
          <p:cNvSpPr>
            <a:spLocks noGrp="1"/>
          </p:cNvSpPr>
          <p:nvPr>
            <p:ph type="dt" sz="half" idx="10"/>
          </p:nvPr>
        </p:nvSpPr>
        <p:spPr/>
        <p:txBody>
          <a:bodyPr/>
          <a:lstStyle/>
          <a:p>
            <a:fld id="{6FA084DF-3D93-4688-84FB-12C754A53BB2}" type="datetimeFigureOut">
              <a:rPr lang="nl-NL" smtClean="0"/>
              <a:t>24-11-2017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1064720-9D41-41ED-BA0B-EC04DD3983EB}" type="slidenum">
              <a:rPr lang="nl-NL" smtClean="0"/>
              <a:t>‹nr.›</a:t>
            </a:fld>
            <a:endParaRPr lang="nl-NL"/>
          </a:p>
        </p:txBody>
      </p:sp>
      <p:pic>
        <p:nvPicPr>
          <p:cNvPr id="8" name="Picture 3"/>
          <p:cNvPicPr/>
          <p:nvPr userDrawn="1"/>
        </p:nvPicPr>
        <p:blipFill>
          <a:blip r:embed="rId3" cstate="print">
            <a:extLst>
              <a:ext uri="{28A0092B-C50C-407E-A947-70E740481C1C}">
                <a14:useLocalDpi xmlns:a14="http://schemas.microsoft.com/office/drawing/2010/main" val="0"/>
              </a:ext>
            </a:extLst>
          </a:blip>
          <a:stretch>
            <a:fillRect/>
          </a:stretch>
        </p:blipFill>
        <p:spPr>
          <a:xfrm>
            <a:off x="9643533" y="2530477"/>
            <a:ext cx="1626859" cy="1527334"/>
          </a:xfrm>
          <a:prstGeom prst="rect">
            <a:avLst/>
          </a:prstGeom>
        </p:spPr>
      </p:pic>
    </p:spTree>
    <p:extLst>
      <p:ext uri="{BB962C8B-B14F-4D97-AF65-F5344CB8AC3E}">
        <p14:creationId xmlns:p14="http://schemas.microsoft.com/office/powerpoint/2010/main" val="9059461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FA084DF-3D93-4688-84FB-12C754A53BB2}" type="datetimeFigureOut">
              <a:rPr lang="nl-NL" smtClean="0"/>
              <a:t>24-11-2017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1064720-9D41-41ED-BA0B-EC04DD3983EB}" type="slidenum">
              <a:rPr lang="nl-NL" smtClean="0"/>
              <a:t>‹nr.›</a:t>
            </a:fld>
            <a:endParaRPr lang="nl-NL"/>
          </a:p>
        </p:txBody>
      </p:sp>
      <p:pic>
        <p:nvPicPr>
          <p:cNvPr id="7" name="Picture 3"/>
          <p:cNvPicPr/>
          <p:nvPr userDrawn="1"/>
        </p:nvPicPr>
        <p:blipFill>
          <a:blip r:embed="rId2" cstate="print">
            <a:extLst>
              <a:ext uri="{28A0092B-C50C-407E-A947-70E740481C1C}">
                <a14:useLocalDpi xmlns:a14="http://schemas.microsoft.com/office/drawing/2010/main" val="0"/>
              </a:ext>
            </a:extLst>
          </a:blip>
          <a:stretch>
            <a:fillRect/>
          </a:stretch>
        </p:blipFill>
        <p:spPr>
          <a:xfrm>
            <a:off x="11353800" y="6057642"/>
            <a:ext cx="707090" cy="663833"/>
          </a:xfrm>
          <a:prstGeom prst="rect">
            <a:avLst/>
          </a:prstGeom>
        </p:spPr>
      </p:pic>
    </p:spTree>
    <p:extLst>
      <p:ext uri="{BB962C8B-B14F-4D97-AF65-F5344CB8AC3E}">
        <p14:creationId xmlns:p14="http://schemas.microsoft.com/office/powerpoint/2010/main" val="271567685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FA084DF-3D93-4688-84FB-12C754A53BB2}" type="datetimeFigureOut">
              <a:rPr lang="nl-NL" smtClean="0"/>
              <a:t>24-11-2017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1064720-9D41-41ED-BA0B-EC04DD3983EB}" type="slidenum">
              <a:rPr lang="nl-NL" smtClean="0"/>
              <a:t>‹nr.›</a:t>
            </a:fld>
            <a:endParaRPr lang="nl-NL"/>
          </a:p>
        </p:txBody>
      </p:sp>
      <p:pic>
        <p:nvPicPr>
          <p:cNvPr id="7" name="Picture 3"/>
          <p:cNvPicPr/>
          <p:nvPr userDrawn="1"/>
        </p:nvPicPr>
        <p:blipFill>
          <a:blip r:embed="rId2" cstate="print">
            <a:extLst>
              <a:ext uri="{28A0092B-C50C-407E-A947-70E740481C1C}">
                <a14:useLocalDpi xmlns:a14="http://schemas.microsoft.com/office/drawing/2010/main" val="0"/>
              </a:ext>
            </a:extLst>
          </a:blip>
          <a:stretch>
            <a:fillRect/>
          </a:stretch>
        </p:blipFill>
        <p:spPr>
          <a:xfrm>
            <a:off x="11353800" y="6057642"/>
            <a:ext cx="707090" cy="663833"/>
          </a:xfrm>
          <a:prstGeom prst="rect">
            <a:avLst/>
          </a:prstGeom>
        </p:spPr>
      </p:pic>
    </p:spTree>
    <p:extLst>
      <p:ext uri="{BB962C8B-B14F-4D97-AF65-F5344CB8AC3E}">
        <p14:creationId xmlns:p14="http://schemas.microsoft.com/office/powerpoint/2010/main" val="232091910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12" name="Afbeelding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 y="365118"/>
            <a:ext cx="12192086" cy="639493"/>
          </a:xfrm>
          <a:prstGeom prst="rect">
            <a:avLst/>
          </a:prstGeom>
        </p:spPr>
      </p:pic>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FA084DF-3D93-4688-84FB-12C754A53BB2}" type="datetimeFigureOut">
              <a:rPr lang="nl-NL" smtClean="0"/>
              <a:t>24-11-2017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1064720-9D41-41ED-BA0B-EC04DD3983EB}" type="slidenum">
              <a:rPr lang="nl-NL" smtClean="0"/>
              <a:t>‹nr.›</a:t>
            </a:fld>
            <a:endParaRPr lang="nl-NL"/>
          </a:p>
        </p:txBody>
      </p:sp>
      <p:pic>
        <p:nvPicPr>
          <p:cNvPr id="8" name="Picture 3"/>
          <p:cNvPicPr/>
          <p:nvPr userDrawn="1"/>
        </p:nvPicPr>
        <p:blipFill>
          <a:blip r:embed="rId3" cstate="print">
            <a:extLst>
              <a:ext uri="{28A0092B-C50C-407E-A947-70E740481C1C}">
                <a14:useLocalDpi xmlns:a14="http://schemas.microsoft.com/office/drawing/2010/main" val="0"/>
              </a:ext>
            </a:extLst>
          </a:blip>
          <a:stretch>
            <a:fillRect/>
          </a:stretch>
        </p:blipFill>
        <p:spPr>
          <a:xfrm>
            <a:off x="11353800" y="6057642"/>
            <a:ext cx="707090" cy="663833"/>
          </a:xfrm>
          <a:prstGeom prst="rect">
            <a:avLst/>
          </a:prstGeom>
        </p:spPr>
      </p:pic>
    </p:spTree>
    <p:extLst>
      <p:ext uri="{BB962C8B-B14F-4D97-AF65-F5344CB8AC3E}">
        <p14:creationId xmlns:p14="http://schemas.microsoft.com/office/powerpoint/2010/main" val="30718268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6FA084DF-3D93-4688-84FB-12C754A53BB2}" type="datetimeFigureOut">
              <a:rPr lang="nl-NL" smtClean="0"/>
              <a:t>24-11-2017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1064720-9D41-41ED-BA0B-EC04DD3983EB}" type="slidenum">
              <a:rPr lang="nl-NL" smtClean="0"/>
              <a:t>‹nr.›</a:t>
            </a:fld>
            <a:endParaRPr lang="nl-NL"/>
          </a:p>
        </p:txBody>
      </p:sp>
      <p:pic>
        <p:nvPicPr>
          <p:cNvPr id="7" name="Picture 3"/>
          <p:cNvPicPr/>
          <p:nvPr userDrawn="1"/>
        </p:nvPicPr>
        <p:blipFill>
          <a:blip r:embed="rId2" cstate="print">
            <a:extLst>
              <a:ext uri="{28A0092B-C50C-407E-A947-70E740481C1C}">
                <a14:useLocalDpi xmlns:a14="http://schemas.microsoft.com/office/drawing/2010/main" val="0"/>
              </a:ext>
            </a:extLst>
          </a:blip>
          <a:stretch>
            <a:fillRect/>
          </a:stretch>
        </p:blipFill>
        <p:spPr>
          <a:xfrm>
            <a:off x="11353800" y="6057642"/>
            <a:ext cx="707090" cy="663833"/>
          </a:xfrm>
          <a:prstGeom prst="rect">
            <a:avLst/>
          </a:prstGeom>
        </p:spPr>
      </p:pic>
    </p:spTree>
    <p:extLst>
      <p:ext uri="{BB962C8B-B14F-4D97-AF65-F5344CB8AC3E}">
        <p14:creationId xmlns:p14="http://schemas.microsoft.com/office/powerpoint/2010/main" val="312458053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6FA084DF-3D93-4688-84FB-12C754A53BB2}" type="datetimeFigureOut">
              <a:rPr lang="nl-NL" smtClean="0"/>
              <a:t>24-11-2017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1064720-9D41-41ED-BA0B-EC04DD3983EB}" type="slidenum">
              <a:rPr lang="nl-NL" smtClean="0"/>
              <a:t>‹nr.›</a:t>
            </a:fld>
            <a:endParaRPr lang="nl-NL"/>
          </a:p>
        </p:txBody>
      </p:sp>
      <p:pic>
        <p:nvPicPr>
          <p:cNvPr id="8" name="Picture 3"/>
          <p:cNvPicPr/>
          <p:nvPr userDrawn="1"/>
        </p:nvPicPr>
        <p:blipFill>
          <a:blip r:embed="rId2" cstate="print">
            <a:extLst>
              <a:ext uri="{28A0092B-C50C-407E-A947-70E740481C1C}">
                <a14:useLocalDpi xmlns:a14="http://schemas.microsoft.com/office/drawing/2010/main" val="0"/>
              </a:ext>
            </a:extLst>
          </a:blip>
          <a:stretch>
            <a:fillRect/>
          </a:stretch>
        </p:blipFill>
        <p:spPr>
          <a:xfrm>
            <a:off x="11353800" y="6057642"/>
            <a:ext cx="707090" cy="663833"/>
          </a:xfrm>
          <a:prstGeom prst="rect">
            <a:avLst/>
          </a:prstGeom>
        </p:spPr>
      </p:pic>
    </p:spTree>
    <p:extLst>
      <p:ext uri="{BB962C8B-B14F-4D97-AF65-F5344CB8AC3E}">
        <p14:creationId xmlns:p14="http://schemas.microsoft.com/office/powerpoint/2010/main" val="208833976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6FA084DF-3D93-4688-84FB-12C754A53BB2}" type="datetimeFigureOut">
              <a:rPr lang="nl-NL" smtClean="0"/>
              <a:t>24-11-2017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1064720-9D41-41ED-BA0B-EC04DD3983EB}" type="slidenum">
              <a:rPr lang="nl-NL" smtClean="0"/>
              <a:t>‹nr.›</a:t>
            </a:fld>
            <a:endParaRPr lang="nl-NL"/>
          </a:p>
        </p:txBody>
      </p:sp>
      <p:pic>
        <p:nvPicPr>
          <p:cNvPr id="10" name="Picture 3"/>
          <p:cNvPicPr/>
          <p:nvPr userDrawn="1"/>
        </p:nvPicPr>
        <p:blipFill>
          <a:blip r:embed="rId2" cstate="print">
            <a:extLst>
              <a:ext uri="{28A0092B-C50C-407E-A947-70E740481C1C}">
                <a14:useLocalDpi xmlns:a14="http://schemas.microsoft.com/office/drawing/2010/main" val="0"/>
              </a:ext>
            </a:extLst>
          </a:blip>
          <a:stretch>
            <a:fillRect/>
          </a:stretch>
        </p:blipFill>
        <p:spPr>
          <a:xfrm>
            <a:off x="11353800" y="6057642"/>
            <a:ext cx="707090" cy="663833"/>
          </a:xfrm>
          <a:prstGeom prst="rect">
            <a:avLst/>
          </a:prstGeom>
        </p:spPr>
      </p:pic>
    </p:spTree>
    <p:extLst>
      <p:ext uri="{BB962C8B-B14F-4D97-AF65-F5344CB8AC3E}">
        <p14:creationId xmlns:p14="http://schemas.microsoft.com/office/powerpoint/2010/main" val="10885675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6FA084DF-3D93-4688-84FB-12C754A53BB2}" type="datetimeFigureOut">
              <a:rPr lang="nl-NL" smtClean="0"/>
              <a:t>24-11-2017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1064720-9D41-41ED-BA0B-EC04DD3983EB}" type="slidenum">
              <a:rPr lang="nl-NL" smtClean="0"/>
              <a:t>‹nr.›</a:t>
            </a:fld>
            <a:endParaRPr lang="nl-NL"/>
          </a:p>
        </p:txBody>
      </p:sp>
      <p:pic>
        <p:nvPicPr>
          <p:cNvPr id="6" name="Picture 3"/>
          <p:cNvPicPr/>
          <p:nvPr userDrawn="1"/>
        </p:nvPicPr>
        <p:blipFill>
          <a:blip r:embed="rId2" cstate="print">
            <a:extLst>
              <a:ext uri="{28A0092B-C50C-407E-A947-70E740481C1C}">
                <a14:useLocalDpi xmlns:a14="http://schemas.microsoft.com/office/drawing/2010/main" val="0"/>
              </a:ext>
            </a:extLst>
          </a:blip>
          <a:stretch>
            <a:fillRect/>
          </a:stretch>
        </p:blipFill>
        <p:spPr>
          <a:xfrm>
            <a:off x="11353800" y="6057642"/>
            <a:ext cx="707090" cy="663833"/>
          </a:xfrm>
          <a:prstGeom prst="rect">
            <a:avLst/>
          </a:prstGeom>
        </p:spPr>
      </p:pic>
    </p:spTree>
    <p:extLst>
      <p:ext uri="{BB962C8B-B14F-4D97-AF65-F5344CB8AC3E}">
        <p14:creationId xmlns:p14="http://schemas.microsoft.com/office/powerpoint/2010/main" val="20637473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FA084DF-3D93-4688-84FB-12C754A53BB2}" type="datetimeFigureOut">
              <a:rPr lang="nl-NL" smtClean="0"/>
              <a:t>24-11-2017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1064720-9D41-41ED-BA0B-EC04DD3983EB}" type="slidenum">
              <a:rPr lang="nl-NL" smtClean="0"/>
              <a:t>‹nr.›</a:t>
            </a:fld>
            <a:endParaRPr lang="nl-NL"/>
          </a:p>
        </p:txBody>
      </p:sp>
      <p:pic>
        <p:nvPicPr>
          <p:cNvPr id="5" name="Picture 3"/>
          <p:cNvPicPr/>
          <p:nvPr userDrawn="1"/>
        </p:nvPicPr>
        <p:blipFill>
          <a:blip r:embed="rId2" cstate="print">
            <a:extLst>
              <a:ext uri="{28A0092B-C50C-407E-A947-70E740481C1C}">
                <a14:useLocalDpi xmlns:a14="http://schemas.microsoft.com/office/drawing/2010/main" val="0"/>
              </a:ext>
            </a:extLst>
          </a:blip>
          <a:stretch>
            <a:fillRect/>
          </a:stretch>
        </p:blipFill>
        <p:spPr>
          <a:xfrm>
            <a:off x="11353800" y="6057642"/>
            <a:ext cx="707090" cy="663833"/>
          </a:xfrm>
          <a:prstGeom prst="rect">
            <a:avLst/>
          </a:prstGeom>
        </p:spPr>
      </p:pic>
    </p:spTree>
    <p:extLst>
      <p:ext uri="{BB962C8B-B14F-4D97-AF65-F5344CB8AC3E}">
        <p14:creationId xmlns:p14="http://schemas.microsoft.com/office/powerpoint/2010/main" val="9575074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FA084DF-3D93-4688-84FB-12C754A53BB2}" type="datetimeFigureOut">
              <a:rPr lang="nl-NL" smtClean="0"/>
              <a:t>24-11-2017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1064720-9D41-41ED-BA0B-EC04DD3983EB}" type="slidenum">
              <a:rPr lang="nl-NL" smtClean="0"/>
              <a:t>‹nr.›</a:t>
            </a:fld>
            <a:endParaRPr lang="nl-NL"/>
          </a:p>
        </p:txBody>
      </p:sp>
      <p:pic>
        <p:nvPicPr>
          <p:cNvPr id="8" name="Picture 3"/>
          <p:cNvPicPr/>
          <p:nvPr userDrawn="1"/>
        </p:nvPicPr>
        <p:blipFill>
          <a:blip r:embed="rId2" cstate="print">
            <a:extLst>
              <a:ext uri="{28A0092B-C50C-407E-A947-70E740481C1C}">
                <a14:useLocalDpi xmlns:a14="http://schemas.microsoft.com/office/drawing/2010/main" val="0"/>
              </a:ext>
            </a:extLst>
          </a:blip>
          <a:stretch>
            <a:fillRect/>
          </a:stretch>
        </p:blipFill>
        <p:spPr>
          <a:xfrm>
            <a:off x="11353800" y="6057642"/>
            <a:ext cx="707090" cy="663833"/>
          </a:xfrm>
          <a:prstGeom prst="rect">
            <a:avLst/>
          </a:prstGeom>
        </p:spPr>
      </p:pic>
    </p:spTree>
    <p:extLst>
      <p:ext uri="{BB962C8B-B14F-4D97-AF65-F5344CB8AC3E}">
        <p14:creationId xmlns:p14="http://schemas.microsoft.com/office/powerpoint/2010/main" val="20866311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FA084DF-3D93-4688-84FB-12C754A53BB2}" type="datetimeFigureOut">
              <a:rPr lang="nl-NL" smtClean="0"/>
              <a:t>24-11-2017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1064720-9D41-41ED-BA0B-EC04DD3983EB}" type="slidenum">
              <a:rPr lang="nl-NL" smtClean="0"/>
              <a:t>‹nr.›</a:t>
            </a:fld>
            <a:endParaRPr lang="nl-NL"/>
          </a:p>
        </p:txBody>
      </p:sp>
      <p:pic>
        <p:nvPicPr>
          <p:cNvPr id="8" name="Picture 3"/>
          <p:cNvPicPr/>
          <p:nvPr userDrawn="1"/>
        </p:nvPicPr>
        <p:blipFill>
          <a:blip r:embed="rId2" cstate="print">
            <a:extLst>
              <a:ext uri="{28A0092B-C50C-407E-A947-70E740481C1C}">
                <a14:useLocalDpi xmlns:a14="http://schemas.microsoft.com/office/drawing/2010/main" val="0"/>
              </a:ext>
            </a:extLst>
          </a:blip>
          <a:stretch>
            <a:fillRect/>
          </a:stretch>
        </p:blipFill>
        <p:spPr>
          <a:xfrm>
            <a:off x="11353800" y="6057642"/>
            <a:ext cx="707090" cy="663833"/>
          </a:xfrm>
          <a:prstGeom prst="rect">
            <a:avLst/>
          </a:prstGeom>
        </p:spPr>
      </p:pic>
    </p:spTree>
    <p:extLst>
      <p:ext uri="{BB962C8B-B14F-4D97-AF65-F5344CB8AC3E}">
        <p14:creationId xmlns:p14="http://schemas.microsoft.com/office/powerpoint/2010/main" val="369211566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639489"/>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838200" y="1326092"/>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084DF-3D93-4688-84FB-12C754A53BB2}" type="datetimeFigureOut">
              <a:rPr lang="nl-NL" smtClean="0"/>
              <a:t>24-11-2017</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115146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064720-9D41-41ED-BA0B-EC04DD3983EB}" type="slidenum">
              <a:rPr lang="nl-NL" smtClean="0"/>
              <a:t>‹nr.›</a:t>
            </a:fld>
            <a:endParaRPr lang="nl-NL"/>
          </a:p>
        </p:txBody>
      </p:sp>
    </p:spTree>
    <p:extLst>
      <p:ext uri="{BB962C8B-B14F-4D97-AF65-F5344CB8AC3E}">
        <p14:creationId xmlns:p14="http://schemas.microsoft.com/office/powerpoint/2010/main" val="1321050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8.png"/><Relationship Id="rId7" Type="http://schemas.openxmlformats.org/officeDocument/2006/relationships/diagramLayout" Target="../diagrams/layout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10.jpeg"/><Relationship Id="rId10" Type="http://schemas.microsoft.com/office/2007/relationships/diagramDrawing" Target="../diagrams/drawing1.xml"/><Relationship Id="rId4" Type="http://schemas.openxmlformats.org/officeDocument/2006/relationships/image" Target="../media/image9.png"/><Relationship Id="rId9" Type="http://schemas.openxmlformats.org/officeDocument/2006/relationships/diagramColors" Target="../diagrams/colors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youtube.com/watch?v=fW8amMCVAJQ"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59169" y="2530477"/>
            <a:ext cx="3927231" cy="1596046"/>
          </a:xfrm>
        </p:spPr>
        <p:txBody>
          <a:bodyPr>
            <a:normAutofit/>
          </a:bodyPr>
          <a:lstStyle/>
          <a:p>
            <a:r>
              <a:rPr lang="nl-NL" dirty="0" smtClean="0"/>
              <a:t>Vinden &amp; binden</a:t>
            </a:r>
            <a:br>
              <a:rPr lang="nl-NL" dirty="0" smtClean="0"/>
            </a:br>
            <a:r>
              <a:rPr lang="nl-NL" dirty="0" smtClean="0"/>
              <a:t>Boeien &amp; groeien</a:t>
            </a:r>
            <a:endParaRPr lang="nl-NL" dirty="0"/>
          </a:p>
        </p:txBody>
      </p:sp>
      <p:sp>
        <p:nvSpPr>
          <p:cNvPr id="5" name="Tekstvak 4"/>
          <p:cNvSpPr txBox="1"/>
          <p:nvPr/>
        </p:nvSpPr>
        <p:spPr>
          <a:xfrm>
            <a:off x="9355018" y="654931"/>
            <a:ext cx="2461845" cy="954107"/>
          </a:xfrm>
          <a:prstGeom prst="rect">
            <a:avLst/>
          </a:prstGeom>
          <a:noFill/>
        </p:spPr>
        <p:txBody>
          <a:bodyPr wrap="square" rtlCol="0">
            <a:spAutoFit/>
          </a:bodyPr>
          <a:lstStyle/>
          <a:p>
            <a:r>
              <a:rPr lang="nl-NL" sz="2800" dirty="0" smtClean="0">
                <a:solidFill>
                  <a:schemeClr val="accent4"/>
                </a:solidFill>
                <a:latin typeface="+mj-lt"/>
              </a:rPr>
              <a:t>Gerben </a:t>
            </a:r>
            <a:r>
              <a:rPr lang="nl-NL" sz="2800" dirty="0" err="1" smtClean="0">
                <a:solidFill>
                  <a:schemeClr val="accent4"/>
                </a:solidFill>
                <a:latin typeface="+mj-lt"/>
              </a:rPr>
              <a:t>Nouse</a:t>
            </a:r>
            <a:r>
              <a:rPr lang="nl-NL" sz="2800" dirty="0">
                <a:solidFill>
                  <a:schemeClr val="accent4"/>
                </a:solidFill>
                <a:latin typeface="+mj-lt"/>
              </a:rPr>
              <a:t/>
            </a:r>
            <a:br>
              <a:rPr lang="nl-NL" sz="2800" dirty="0">
                <a:solidFill>
                  <a:schemeClr val="accent4"/>
                </a:solidFill>
                <a:latin typeface="+mj-lt"/>
              </a:rPr>
            </a:br>
            <a:r>
              <a:rPr lang="nl-NL" sz="2800" dirty="0" smtClean="0">
                <a:solidFill>
                  <a:schemeClr val="accent4"/>
                </a:solidFill>
                <a:latin typeface="+mj-lt"/>
              </a:rPr>
              <a:t>Iris Persijn</a:t>
            </a:r>
            <a:endParaRPr lang="nl-NL" sz="2800" dirty="0">
              <a:solidFill>
                <a:schemeClr val="accent4"/>
              </a:solidFill>
              <a:latin typeface="+mj-lt"/>
            </a:endParaRPr>
          </a:p>
        </p:txBody>
      </p:sp>
    </p:spTree>
    <p:extLst>
      <p:ext uri="{BB962C8B-B14F-4D97-AF65-F5344CB8AC3E}">
        <p14:creationId xmlns:p14="http://schemas.microsoft.com/office/powerpoint/2010/main" val="12778207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Oefening </a:t>
            </a:r>
            <a:endParaRPr lang="nl-NL" dirty="0"/>
          </a:p>
        </p:txBody>
      </p:sp>
      <p:sp>
        <p:nvSpPr>
          <p:cNvPr id="3" name="Tijdelijke aanduiding voor inhoud 2"/>
          <p:cNvSpPr>
            <a:spLocks noGrp="1"/>
          </p:cNvSpPr>
          <p:nvPr>
            <p:ph idx="1"/>
          </p:nvPr>
        </p:nvSpPr>
        <p:spPr/>
        <p:txBody>
          <a:bodyPr>
            <a:normAutofit fontScale="77500" lnSpcReduction="20000"/>
          </a:bodyPr>
          <a:lstStyle/>
          <a:p>
            <a:pPr marL="0" indent="0" algn="ctr">
              <a:buFontTx/>
              <a:buNone/>
            </a:pPr>
            <a:r>
              <a:rPr lang="nl-NL" altLang="nl-NL" i="1" dirty="0">
                <a:solidFill>
                  <a:srgbClr val="002060"/>
                </a:solidFill>
              </a:rPr>
              <a:t>“Ik vind het belangrijk dat aan dit thema aandacht wordt besteed, en daar zet ik mij     graag voor in”</a:t>
            </a:r>
            <a:endParaRPr lang="nl-NL" altLang="nl-NL" dirty="0">
              <a:solidFill>
                <a:srgbClr val="002060"/>
              </a:solidFill>
            </a:endParaRPr>
          </a:p>
          <a:p>
            <a:pPr marL="0" indent="0" algn="ctr">
              <a:buFontTx/>
              <a:buNone/>
            </a:pPr>
            <a:r>
              <a:rPr lang="nl-NL" altLang="nl-NL" i="1" dirty="0">
                <a:solidFill>
                  <a:srgbClr val="002060"/>
                </a:solidFill>
              </a:rPr>
              <a:t>“Ik draag deze organisatie een warm hart toe en zorg ervoor dat ze blijft bestaan”</a:t>
            </a:r>
            <a:endParaRPr lang="nl-NL" altLang="nl-NL" dirty="0">
              <a:solidFill>
                <a:srgbClr val="002060"/>
              </a:solidFill>
            </a:endParaRPr>
          </a:p>
          <a:p>
            <a:pPr marL="0" indent="0" algn="ctr">
              <a:buFontTx/>
              <a:buNone/>
            </a:pPr>
            <a:r>
              <a:rPr lang="nl-NL" altLang="nl-NL" i="1" dirty="0" smtClean="0">
                <a:solidFill>
                  <a:srgbClr val="002060"/>
                </a:solidFill>
              </a:rPr>
              <a:t> </a:t>
            </a:r>
            <a:r>
              <a:rPr lang="nl-NL" altLang="nl-NL" i="1" dirty="0">
                <a:solidFill>
                  <a:srgbClr val="002060"/>
                </a:solidFill>
              </a:rPr>
              <a:t>“Ik maak zoveel leuke dingen mee en ontmoet steeds interessante mensen”</a:t>
            </a:r>
          </a:p>
          <a:p>
            <a:pPr marL="0" indent="0" algn="ctr">
              <a:buFontTx/>
              <a:buNone/>
            </a:pPr>
            <a:endParaRPr lang="nl-NL" altLang="nl-NL" i="1" dirty="0"/>
          </a:p>
          <a:p>
            <a:pPr marL="0" indent="0" algn="ctr">
              <a:buFontTx/>
              <a:buNone/>
            </a:pPr>
            <a:endParaRPr lang="nl-NL" altLang="nl-NL" i="1" dirty="0"/>
          </a:p>
          <a:p>
            <a:pPr marL="0" indent="0" algn="ctr">
              <a:buFontTx/>
              <a:buNone/>
            </a:pPr>
            <a:r>
              <a:rPr lang="nl-NL" altLang="nl-NL" dirty="0"/>
              <a:t>Op welke </a:t>
            </a:r>
            <a:r>
              <a:rPr lang="nl-NL" altLang="nl-NL" dirty="0" err="1"/>
              <a:t>niveau’s</a:t>
            </a:r>
            <a:r>
              <a:rPr lang="nl-NL" altLang="nl-NL" dirty="0"/>
              <a:t> is Bert betrokken? Wat betekent dat voor zijn inzet?</a:t>
            </a:r>
          </a:p>
          <a:p>
            <a:pPr marL="0" indent="0" algn="ctr">
              <a:buFontTx/>
              <a:buNone/>
            </a:pPr>
            <a:endParaRPr lang="nl-NL" altLang="nl-NL" dirty="0"/>
          </a:p>
          <a:p>
            <a:pPr marL="0" indent="0" algn="ctr">
              <a:buFontTx/>
              <a:buNone/>
            </a:pPr>
            <a:r>
              <a:rPr lang="nl-NL" altLang="nl-NL" dirty="0"/>
              <a:t>Hoe zou je het beste op </a:t>
            </a:r>
            <a:r>
              <a:rPr lang="nl-NL" altLang="nl-NL" dirty="0" err="1"/>
              <a:t>Bert’s</a:t>
            </a:r>
            <a:r>
              <a:rPr lang="nl-NL" altLang="nl-NL" dirty="0"/>
              <a:t> betrokkenheid kunnen inspelen?</a:t>
            </a:r>
          </a:p>
          <a:p>
            <a:pPr marL="0" indent="0" algn="ctr">
              <a:buFontTx/>
              <a:buNone/>
            </a:pPr>
            <a:endParaRPr lang="nl-NL" altLang="nl-NL" dirty="0"/>
          </a:p>
          <a:p>
            <a:pPr marL="0" indent="0" algn="ctr">
              <a:buFontTx/>
              <a:buNone/>
            </a:pPr>
            <a:r>
              <a:rPr lang="nl-NL" altLang="nl-NL" dirty="0"/>
              <a:t>Wat heeft Bert vooral nodig om betrokken te blijven?</a:t>
            </a:r>
          </a:p>
          <a:p>
            <a:pPr marL="0" indent="0">
              <a:buFontTx/>
              <a:buNone/>
            </a:pPr>
            <a:r>
              <a:rPr lang="nl-NL" altLang="nl-NL" dirty="0"/>
              <a:t> </a:t>
            </a:r>
          </a:p>
          <a:p>
            <a:endParaRPr lang="nl-NL" dirty="0"/>
          </a:p>
        </p:txBody>
      </p:sp>
    </p:spTree>
    <p:extLst>
      <p:ext uri="{BB962C8B-B14F-4D97-AF65-F5344CB8AC3E}">
        <p14:creationId xmlns:p14="http://schemas.microsoft.com/office/powerpoint/2010/main" val="714825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Oefening</a:t>
            </a:r>
            <a:endParaRPr lang="nl-NL" dirty="0"/>
          </a:p>
        </p:txBody>
      </p:sp>
      <p:sp>
        <p:nvSpPr>
          <p:cNvPr id="3" name="Tijdelijke aanduiding voor inhoud 2"/>
          <p:cNvSpPr>
            <a:spLocks noGrp="1"/>
          </p:cNvSpPr>
          <p:nvPr>
            <p:ph idx="1"/>
          </p:nvPr>
        </p:nvSpPr>
        <p:spPr/>
        <p:txBody>
          <a:bodyPr>
            <a:normAutofit fontScale="62500" lnSpcReduction="20000"/>
          </a:bodyPr>
          <a:lstStyle/>
          <a:p>
            <a:pPr marL="0" indent="0" algn="ctr">
              <a:buFontTx/>
              <a:buNone/>
            </a:pPr>
            <a:endParaRPr lang="nl-NL" altLang="nl-NL" i="1" dirty="0">
              <a:solidFill>
                <a:srgbClr val="002060"/>
              </a:solidFill>
            </a:endParaRPr>
          </a:p>
          <a:p>
            <a:pPr marL="0" indent="0" algn="ctr">
              <a:buFontTx/>
              <a:buNone/>
            </a:pPr>
            <a:r>
              <a:rPr lang="nl-NL" altLang="nl-NL" i="1" dirty="0">
                <a:solidFill>
                  <a:srgbClr val="002060"/>
                </a:solidFill>
              </a:rPr>
              <a:t>“Ik had zin en tijd om iets te doen en dit project sprak me wel aan”</a:t>
            </a:r>
            <a:endParaRPr lang="nl-NL" altLang="nl-NL" dirty="0">
              <a:solidFill>
                <a:srgbClr val="002060"/>
              </a:solidFill>
            </a:endParaRPr>
          </a:p>
          <a:p>
            <a:pPr marL="0" indent="0" algn="ctr">
              <a:buFontTx/>
              <a:buNone/>
            </a:pPr>
            <a:r>
              <a:rPr lang="nl-NL" altLang="nl-NL" i="1" dirty="0">
                <a:solidFill>
                  <a:srgbClr val="002060"/>
                </a:solidFill>
              </a:rPr>
              <a:t>  “Het is </a:t>
            </a:r>
            <a:r>
              <a:rPr lang="nl-NL" altLang="nl-NL" i="1" dirty="0" smtClean="0">
                <a:solidFill>
                  <a:srgbClr val="002060"/>
                </a:solidFill>
              </a:rPr>
              <a:t>leuk </a:t>
            </a:r>
            <a:r>
              <a:rPr lang="nl-NL" altLang="nl-NL" i="1" dirty="0">
                <a:solidFill>
                  <a:srgbClr val="002060"/>
                </a:solidFill>
              </a:rPr>
              <a:t>om met z’n allen snel iets van de grond te krijgen” </a:t>
            </a:r>
          </a:p>
          <a:p>
            <a:pPr marL="0" indent="0" algn="ctr">
              <a:buFontTx/>
              <a:buNone/>
            </a:pPr>
            <a:r>
              <a:rPr lang="nl-NL" altLang="nl-NL" i="1" dirty="0">
                <a:solidFill>
                  <a:srgbClr val="002060"/>
                </a:solidFill>
              </a:rPr>
              <a:t>“Ik leer nieuwe vaardigheden die ik ook in mijn werk kan toepassen”</a:t>
            </a:r>
            <a:endParaRPr lang="nl-NL" altLang="nl-NL" dirty="0">
              <a:solidFill>
                <a:srgbClr val="002060"/>
              </a:solidFill>
            </a:endParaRPr>
          </a:p>
          <a:p>
            <a:pPr marL="0" indent="0" algn="ctr">
              <a:buFontTx/>
              <a:buNone/>
            </a:pPr>
            <a:endParaRPr lang="nl-NL" altLang="nl-NL" dirty="0"/>
          </a:p>
          <a:p>
            <a:pPr marL="0" indent="0" algn="ctr">
              <a:buFontTx/>
              <a:buNone/>
            </a:pPr>
            <a:endParaRPr lang="nl-NL" altLang="nl-NL" dirty="0"/>
          </a:p>
          <a:p>
            <a:pPr marL="0" indent="0" algn="ctr">
              <a:buFontTx/>
              <a:buNone/>
            </a:pPr>
            <a:endParaRPr lang="nl-NL" altLang="nl-NL" dirty="0"/>
          </a:p>
          <a:p>
            <a:pPr marL="0" indent="0" algn="ctr">
              <a:buFontTx/>
              <a:buNone/>
            </a:pPr>
            <a:endParaRPr lang="nl-NL" altLang="nl-NL" dirty="0"/>
          </a:p>
          <a:p>
            <a:pPr marL="0" indent="0" algn="ctr">
              <a:buFontTx/>
              <a:buNone/>
            </a:pPr>
            <a:r>
              <a:rPr lang="nl-NL" altLang="nl-NL" dirty="0"/>
              <a:t>Op welke </a:t>
            </a:r>
            <a:r>
              <a:rPr lang="nl-NL" altLang="nl-NL" dirty="0" err="1"/>
              <a:t>niveau’s</a:t>
            </a:r>
            <a:r>
              <a:rPr lang="nl-NL" altLang="nl-NL" dirty="0"/>
              <a:t> is </a:t>
            </a:r>
            <a:r>
              <a:rPr lang="nl-NL" altLang="nl-NL" dirty="0" smtClean="0"/>
              <a:t>Wendy </a:t>
            </a:r>
            <a:r>
              <a:rPr lang="nl-NL" altLang="nl-NL" dirty="0"/>
              <a:t>betrokken? Wat betekent dat voor zijn inzet?</a:t>
            </a:r>
          </a:p>
          <a:p>
            <a:pPr marL="0" indent="0" algn="ctr">
              <a:buFontTx/>
              <a:buNone/>
            </a:pPr>
            <a:endParaRPr lang="nl-NL" altLang="nl-NL" dirty="0"/>
          </a:p>
          <a:p>
            <a:pPr marL="0" indent="0" algn="ctr">
              <a:buFontTx/>
              <a:buNone/>
            </a:pPr>
            <a:r>
              <a:rPr lang="nl-NL" altLang="nl-NL" dirty="0"/>
              <a:t>Hoe zou je het beste op </a:t>
            </a:r>
            <a:r>
              <a:rPr lang="nl-NL" altLang="nl-NL" dirty="0" smtClean="0"/>
              <a:t>Wendy’s </a:t>
            </a:r>
            <a:r>
              <a:rPr lang="nl-NL" altLang="nl-NL" dirty="0"/>
              <a:t>betrokkenheid kunnen inspelen?</a:t>
            </a:r>
          </a:p>
          <a:p>
            <a:pPr marL="0" indent="0" algn="ctr">
              <a:buFontTx/>
              <a:buNone/>
            </a:pPr>
            <a:endParaRPr lang="nl-NL" altLang="nl-NL" dirty="0"/>
          </a:p>
          <a:p>
            <a:pPr marL="0" indent="0" algn="ctr">
              <a:buFontTx/>
              <a:buNone/>
            </a:pPr>
            <a:r>
              <a:rPr lang="nl-NL" altLang="nl-NL" dirty="0"/>
              <a:t>Wat heeft </a:t>
            </a:r>
            <a:r>
              <a:rPr lang="nl-NL" altLang="nl-NL" dirty="0" smtClean="0"/>
              <a:t>Wendy </a:t>
            </a:r>
            <a:r>
              <a:rPr lang="nl-NL" altLang="nl-NL" dirty="0"/>
              <a:t>vooral nodig om betrokken te blijven?</a:t>
            </a:r>
          </a:p>
          <a:p>
            <a:endParaRPr lang="nl-NL" dirty="0"/>
          </a:p>
        </p:txBody>
      </p:sp>
    </p:spTree>
    <p:extLst>
      <p:ext uri="{BB962C8B-B14F-4D97-AF65-F5344CB8AC3E}">
        <p14:creationId xmlns:p14="http://schemas.microsoft.com/office/powerpoint/2010/main" val="40230276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Tevreden vrijwilligers</a:t>
            </a:r>
            <a:endParaRPr lang="nl-NL" dirty="0"/>
          </a:p>
        </p:txBody>
      </p:sp>
      <p:sp>
        <p:nvSpPr>
          <p:cNvPr id="4" name="Tijdelijke aanduiding voor inhoud 1"/>
          <p:cNvSpPr>
            <a:spLocks noGrp="1"/>
          </p:cNvSpPr>
          <p:nvPr/>
        </p:nvSpPr>
        <p:spPr bwMode="auto">
          <a:xfrm>
            <a:off x="2123726" y="13604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nl-NL" altLang="nl-NL" smtClean="0"/>
              <a:t>					</a:t>
            </a:r>
          </a:p>
          <a:p>
            <a:pPr marL="0" indent="0">
              <a:buFontTx/>
              <a:buNone/>
            </a:pPr>
            <a:r>
              <a:rPr lang="nl-NL" altLang="nl-NL" smtClean="0"/>
              <a:t>					</a:t>
            </a:r>
            <a:endParaRPr lang="nl-NL" altLang="nl-NL" sz="2800" smtClean="0"/>
          </a:p>
          <a:p>
            <a:pPr marL="0" indent="0">
              <a:buFontTx/>
              <a:buNone/>
            </a:pPr>
            <a:r>
              <a:rPr lang="nl-NL" altLang="nl-NL" sz="2800" smtClean="0"/>
              <a:t>					</a:t>
            </a:r>
          </a:p>
        </p:txBody>
      </p:sp>
      <p:sp>
        <p:nvSpPr>
          <p:cNvPr id="5" name="Rechthoek 4"/>
          <p:cNvSpPr/>
          <p:nvPr/>
        </p:nvSpPr>
        <p:spPr>
          <a:xfrm>
            <a:off x="5773389" y="1023850"/>
            <a:ext cx="5037137" cy="12350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nl-NL"/>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nl-NL"/>
          </a:p>
        </p:txBody>
      </p:sp>
      <p:sp>
        <p:nvSpPr>
          <p:cNvPr id="6" name="Rechthoek 5"/>
          <p:cNvSpPr/>
          <p:nvPr/>
        </p:nvSpPr>
        <p:spPr>
          <a:xfrm>
            <a:off x="6565551" y="2298613"/>
            <a:ext cx="4244975" cy="12350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nl-NL"/>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nl-NL"/>
          </a:p>
        </p:txBody>
      </p:sp>
      <p:sp>
        <p:nvSpPr>
          <p:cNvPr id="7" name="Rechthoek 6"/>
          <p:cNvSpPr/>
          <p:nvPr/>
        </p:nvSpPr>
        <p:spPr>
          <a:xfrm>
            <a:off x="7502176" y="3573375"/>
            <a:ext cx="3308350" cy="12350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nl-NL"/>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nl-NL"/>
          </a:p>
        </p:txBody>
      </p:sp>
      <p:pic>
        <p:nvPicPr>
          <p:cNvPr id="8" name="Tijdelijke aanduiding voor inhoud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56414" y="2430375"/>
            <a:ext cx="1008062"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56414" y="1161963"/>
            <a:ext cx="1008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Afbeelding 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56414" y="4978313"/>
            <a:ext cx="1008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Afbeelding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56414" y="3681325"/>
            <a:ext cx="1008062"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Tijdelijke aanduiding voor inhoud 3"/>
          <p:cNvGraphicFramePr>
            <a:graphicFrameLocks/>
          </p:cNvGraphicFramePr>
          <p:nvPr/>
        </p:nvGraphicFramePr>
        <p:xfrm>
          <a:off x="1381474" y="873213"/>
          <a:ext cx="8517259" cy="504056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157591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Waardering</a:t>
            </a:r>
            <a:endParaRPr lang="nl-NL" dirty="0"/>
          </a:p>
        </p:txBody>
      </p:sp>
      <p:pic>
        <p:nvPicPr>
          <p:cNvPr id="18434" name="Picture 2" descr="Afbeeldingsresultaat voor scouting vrijwilliger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24835" y="1243502"/>
            <a:ext cx="7814918" cy="5243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169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Waardering</a:t>
            </a:r>
            <a:endParaRPr lang="nl-NL" dirty="0"/>
          </a:p>
        </p:txBody>
      </p:sp>
      <p:pic>
        <p:nvPicPr>
          <p:cNvPr id="20482" name="Picture 2" descr="Nationale vrijwilligersdag - advertentie vrijwilligers staand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27077" y="1131460"/>
            <a:ext cx="3656261" cy="5441878"/>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Afbeeldingsresultaat voor scouting metro trots op al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522" y="1131460"/>
            <a:ext cx="3716215" cy="5467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099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59169" y="2530477"/>
            <a:ext cx="9144000" cy="749829"/>
          </a:xfrm>
        </p:spPr>
        <p:txBody>
          <a:bodyPr/>
          <a:lstStyle/>
          <a:p>
            <a:r>
              <a:rPr lang="nl-NL" dirty="0" smtClean="0"/>
              <a:t>Boeien</a:t>
            </a:r>
            <a:endParaRPr lang="nl-NL" dirty="0"/>
          </a:p>
        </p:txBody>
      </p:sp>
    </p:spTree>
    <p:extLst>
      <p:ext uri="{BB962C8B-B14F-4D97-AF65-F5344CB8AC3E}">
        <p14:creationId xmlns:p14="http://schemas.microsoft.com/office/powerpoint/2010/main" val="18822581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Binden </a:t>
            </a:r>
            <a:r>
              <a:rPr lang="nl-NL" dirty="0" smtClean="0">
                <a:sym typeface="Wingdings" panose="05000000000000000000" pitchFamily="2" charset="2"/>
              </a:rPr>
              <a:t> Boeien</a:t>
            </a:r>
            <a:endParaRPr lang="nl-NL" dirty="0"/>
          </a:p>
        </p:txBody>
      </p:sp>
      <p:sp>
        <p:nvSpPr>
          <p:cNvPr id="3" name="Tijdelijke aanduiding voor inhoud 2"/>
          <p:cNvSpPr>
            <a:spLocks noGrp="1"/>
          </p:cNvSpPr>
          <p:nvPr>
            <p:ph idx="1"/>
          </p:nvPr>
        </p:nvSpPr>
        <p:spPr>
          <a:xfrm>
            <a:off x="838200" y="1664677"/>
            <a:ext cx="10515600" cy="4865077"/>
          </a:xfrm>
        </p:spPr>
        <p:txBody>
          <a:bodyPr>
            <a:normAutofit/>
          </a:bodyPr>
          <a:lstStyle/>
          <a:p>
            <a:pPr marL="0" indent="0">
              <a:buNone/>
            </a:pPr>
            <a:r>
              <a:rPr lang="nl-NL" dirty="0" smtClean="0"/>
              <a:t>We </a:t>
            </a:r>
            <a:r>
              <a:rPr lang="nl-NL" dirty="0"/>
              <a:t>leggen nu het bruggetje naar wat ‘boeiend’ is en hoe je daarin kunt </a:t>
            </a:r>
            <a:r>
              <a:rPr lang="nl-NL" dirty="0" smtClean="0"/>
              <a:t>investeren </a:t>
            </a:r>
          </a:p>
          <a:p>
            <a:endParaRPr lang="nl-NL" dirty="0"/>
          </a:p>
          <a:p>
            <a:pPr marL="0" indent="0">
              <a:buNone/>
            </a:pPr>
            <a:endParaRPr lang="nl-NL" dirty="0" smtClean="0"/>
          </a:p>
          <a:p>
            <a:pPr marL="0" indent="0">
              <a:buNone/>
            </a:pPr>
            <a:endParaRPr lang="nl-NL" dirty="0"/>
          </a:p>
          <a:p>
            <a:pPr marL="0" indent="0">
              <a:buNone/>
            </a:pPr>
            <a:endParaRPr lang="nl-NL" dirty="0" smtClean="0"/>
          </a:p>
          <a:p>
            <a:pPr marL="0" indent="0">
              <a:buNone/>
            </a:pPr>
            <a:endParaRPr lang="nl-NL" dirty="0"/>
          </a:p>
          <a:p>
            <a:endParaRPr lang="nl-NL" dirty="0"/>
          </a:p>
        </p:txBody>
      </p:sp>
      <p:pic>
        <p:nvPicPr>
          <p:cNvPr id="19458" name="Picture 2" descr="Afbeeldingsresultaat voor boeie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0954" y="2671130"/>
            <a:ext cx="5421923" cy="3569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7283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boeit?</a:t>
            </a:r>
            <a:endParaRPr lang="nl-NL" dirty="0"/>
          </a:p>
        </p:txBody>
      </p:sp>
      <p:sp>
        <p:nvSpPr>
          <p:cNvPr id="3" name="Tijdelijke aanduiding voor inhoud 2"/>
          <p:cNvSpPr>
            <a:spLocks noGrp="1"/>
          </p:cNvSpPr>
          <p:nvPr>
            <p:ph idx="1"/>
          </p:nvPr>
        </p:nvSpPr>
        <p:spPr>
          <a:xfrm>
            <a:off x="838200" y="1326091"/>
            <a:ext cx="10515600" cy="5062985"/>
          </a:xfrm>
        </p:spPr>
        <p:txBody>
          <a:bodyPr>
            <a:normAutofit lnSpcReduction="10000"/>
          </a:bodyPr>
          <a:lstStyle/>
          <a:p>
            <a:pPr marL="0" indent="0">
              <a:buNone/>
            </a:pPr>
            <a:r>
              <a:rPr lang="nl-NL" dirty="0"/>
              <a:t/>
            </a:r>
            <a:br>
              <a:rPr lang="nl-NL" dirty="0"/>
            </a:br>
            <a:r>
              <a:rPr lang="nl-NL" dirty="0"/>
              <a:t>- het is interessant</a:t>
            </a:r>
            <a:br>
              <a:rPr lang="nl-NL" dirty="0"/>
            </a:br>
            <a:r>
              <a:rPr lang="nl-NL" dirty="0"/>
              <a:t>- het daagt je uit</a:t>
            </a:r>
            <a:br>
              <a:rPr lang="nl-NL" dirty="0"/>
            </a:br>
            <a:r>
              <a:rPr lang="nl-NL" dirty="0"/>
              <a:t>- </a:t>
            </a:r>
            <a:r>
              <a:rPr lang="nl-NL" dirty="0" smtClean="0"/>
              <a:t>wat </a:t>
            </a:r>
            <a:r>
              <a:rPr lang="nl-NL" dirty="0"/>
              <a:t>krijg je ervoor terug</a:t>
            </a:r>
            <a:br>
              <a:rPr lang="nl-NL" dirty="0"/>
            </a:br>
            <a:r>
              <a:rPr lang="nl-NL" dirty="0"/>
              <a:t>- gezelligheid en vrienden</a:t>
            </a:r>
            <a:br>
              <a:rPr lang="nl-NL" dirty="0"/>
            </a:br>
            <a:r>
              <a:rPr lang="nl-NL" dirty="0"/>
              <a:t>- kansen krijgen </a:t>
            </a:r>
            <a:endParaRPr lang="nl-NL" dirty="0" smtClean="0"/>
          </a:p>
          <a:p>
            <a:pPr>
              <a:buFontTx/>
              <a:buChar char="-"/>
            </a:pPr>
            <a:r>
              <a:rPr lang="nl-NL" dirty="0" smtClean="0"/>
              <a:t>drijfveren/waarden</a:t>
            </a:r>
          </a:p>
          <a:p>
            <a:pPr>
              <a:buFontTx/>
              <a:buChar char="-"/>
            </a:pPr>
            <a:r>
              <a:rPr lang="nl-NL" dirty="0"/>
              <a:t>v</a:t>
            </a:r>
            <a:r>
              <a:rPr lang="nl-NL" dirty="0" smtClean="0"/>
              <a:t>erantwoordelijkheid krijgen</a:t>
            </a:r>
            <a:br>
              <a:rPr lang="nl-NL" dirty="0" smtClean="0"/>
            </a:br>
            <a:endParaRPr lang="nl-NL" dirty="0" smtClean="0"/>
          </a:p>
          <a:p>
            <a:pPr marL="0" indent="0">
              <a:buNone/>
            </a:pPr>
            <a:endParaRPr lang="nl-NL" dirty="0" smtClean="0">
              <a:sym typeface="Wingdings" panose="05000000000000000000" pitchFamily="2" charset="2"/>
            </a:endParaRPr>
          </a:p>
          <a:p>
            <a:pPr marL="0" indent="0">
              <a:buNone/>
            </a:pPr>
            <a:r>
              <a:rPr lang="nl-NL" dirty="0" smtClean="0">
                <a:sym typeface="Wingdings" panose="05000000000000000000" pitchFamily="2" charset="2"/>
              </a:rPr>
              <a:t>Wat de één boeiend vindt, </a:t>
            </a:r>
            <a:br>
              <a:rPr lang="nl-NL" dirty="0" smtClean="0">
                <a:sym typeface="Wingdings" panose="05000000000000000000" pitchFamily="2" charset="2"/>
              </a:rPr>
            </a:br>
            <a:r>
              <a:rPr lang="nl-NL" dirty="0" smtClean="0">
                <a:sym typeface="Wingdings" panose="05000000000000000000" pitchFamily="2" charset="2"/>
              </a:rPr>
              <a:t>vindt de ander soms totaal niet interessant</a:t>
            </a:r>
            <a:endParaRPr lang="nl-NL" dirty="0"/>
          </a:p>
          <a:p>
            <a:endParaRPr lang="nl-NL" dirty="0"/>
          </a:p>
        </p:txBody>
      </p:sp>
      <p:pic>
        <p:nvPicPr>
          <p:cNvPr id="4" name="Picture 4" descr="Afbeeldingsresultaat voor scouting vrijwillig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8051" y="1326091"/>
            <a:ext cx="4275749" cy="3876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7422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Soorten vrijwilligers</a:t>
            </a:r>
            <a:endParaRPr lang="nl-NL" dirty="0"/>
          </a:p>
        </p:txBody>
      </p:sp>
      <p:pic>
        <p:nvPicPr>
          <p:cNvPr id="4" name="Picture 5" descr="http://www.siru.nl/images/polsmole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6583" y="1910008"/>
            <a:ext cx="4586288"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jdelijke aanduiding voor inhoud 1"/>
          <p:cNvSpPr>
            <a:spLocks noGrp="1"/>
          </p:cNvSpPr>
          <p:nvPr/>
        </p:nvSpPr>
        <p:spPr bwMode="auto">
          <a:xfrm>
            <a:off x="1760171" y="1910008"/>
            <a:ext cx="29178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nl-NL" altLang="nl-NL" dirty="0" smtClean="0"/>
              <a:t>Ondernemers</a:t>
            </a:r>
          </a:p>
          <a:p>
            <a:pPr marL="0" indent="0">
              <a:buFontTx/>
              <a:buNone/>
            </a:pPr>
            <a:endParaRPr lang="nl-NL" altLang="nl-NL" dirty="0" smtClean="0"/>
          </a:p>
        </p:txBody>
      </p:sp>
      <p:sp>
        <p:nvSpPr>
          <p:cNvPr id="6" name="Tijdelijke aanduiding voor inhoud 1"/>
          <p:cNvSpPr txBox="1">
            <a:spLocks/>
          </p:cNvSpPr>
          <p:nvPr/>
        </p:nvSpPr>
        <p:spPr bwMode="auto">
          <a:xfrm>
            <a:off x="8016508" y="2784721"/>
            <a:ext cx="21082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l-N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buFontTx/>
              <a:buNone/>
            </a:pPr>
            <a:r>
              <a:rPr lang="nl-NL" altLang="nl-NL" sz="3200" dirty="0"/>
              <a:t>Regelaars</a:t>
            </a:r>
          </a:p>
          <a:p>
            <a:pPr>
              <a:buFontTx/>
              <a:buNone/>
            </a:pPr>
            <a:endParaRPr lang="nl-NL" altLang="nl-NL" sz="3200" dirty="0"/>
          </a:p>
        </p:txBody>
      </p:sp>
      <p:sp>
        <p:nvSpPr>
          <p:cNvPr id="7" name="Tijdelijke aanduiding voor inhoud 1"/>
          <p:cNvSpPr txBox="1">
            <a:spLocks/>
          </p:cNvSpPr>
          <p:nvPr/>
        </p:nvSpPr>
        <p:spPr bwMode="auto">
          <a:xfrm>
            <a:off x="1895108" y="5450133"/>
            <a:ext cx="29178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l-N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buFontTx/>
              <a:buNone/>
            </a:pPr>
            <a:r>
              <a:rPr lang="nl-NL" altLang="nl-NL" sz="3200" dirty="0"/>
              <a:t>Stimulatoren</a:t>
            </a:r>
          </a:p>
          <a:p>
            <a:pPr>
              <a:buFontTx/>
              <a:buNone/>
            </a:pPr>
            <a:endParaRPr lang="nl-NL" altLang="nl-NL" sz="3200" dirty="0"/>
          </a:p>
        </p:txBody>
      </p:sp>
      <p:sp>
        <p:nvSpPr>
          <p:cNvPr id="8" name="Tijdelijke aanduiding voor inhoud 1"/>
          <p:cNvSpPr txBox="1">
            <a:spLocks/>
          </p:cNvSpPr>
          <p:nvPr/>
        </p:nvSpPr>
        <p:spPr bwMode="auto">
          <a:xfrm>
            <a:off x="7457708" y="5589833"/>
            <a:ext cx="30210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l-N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buFontTx/>
              <a:buNone/>
            </a:pPr>
            <a:r>
              <a:rPr lang="nl-NL" altLang="nl-NL" sz="3200" dirty="0"/>
              <a:t>Dienstverleners</a:t>
            </a:r>
          </a:p>
          <a:p>
            <a:pPr>
              <a:buFontTx/>
              <a:buNone/>
            </a:pPr>
            <a:endParaRPr lang="nl-NL" altLang="nl-NL" sz="3200" dirty="0"/>
          </a:p>
        </p:txBody>
      </p:sp>
    </p:spTree>
    <p:extLst>
      <p:ext uri="{BB962C8B-B14F-4D97-AF65-F5344CB8AC3E}">
        <p14:creationId xmlns:p14="http://schemas.microsoft.com/office/powerpoint/2010/main" val="13747650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Vrijwilligerskwadrant</a:t>
            </a:r>
            <a:endParaRPr lang="nl-NL" dirty="0"/>
          </a:p>
        </p:txBody>
      </p:sp>
      <p:pic>
        <p:nvPicPr>
          <p:cNvPr id="19" name="Afbeelding 18"/>
          <p:cNvPicPr>
            <a:picLocks noChangeAspect="1"/>
          </p:cNvPicPr>
          <p:nvPr/>
        </p:nvPicPr>
        <p:blipFill>
          <a:blip r:embed="rId2"/>
          <a:stretch>
            <a:fillRect/>
          </a:stretch>
        </p:blipFill>
        <p:spPr>
          <a:xfrm>
            <a:off x="1093542" y="1604578"/>
            <a:ext cx="10488857" cy="4711232"/>
          </a:xfrm>
          <a:prstGeom prst="rect">
            <a:avLst/>
          </a:prstGeom>
        </p:spPr>
      </p:pic>
    </p:spTree>
    <p:extLst>
      <p:ext uri="{BB962C8B-B14F-4D97-AF65-F5344CB8AC3E}">
        <p14:creationId xmlns:p14="http://schemas.microsoft.com/office/powerpoint/2010/main" val="25216659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59169" y="2530477"/>
            <a:ext cx="9144000" cy="749829"/>
          </a:xfrm>
        </p:spPr>
        <p:txBody>
          <a:bodyPr/>
          <a:lstStyle/>
          <a:p>
            <a:r>
              <a:rPr lang="nl-NL" dirty="0"/>
              <a:t>V</a:t>
            </a:r>
            <a:r>
              <a:rPr lang="nl-NL" dirty="0" smtClean="0"/>
              <a:t>inden</a:t>
            </a:r>
            <a:endParaRPr lang="nl-NL" dirty="0"/>
          </a:p>
        </p:txBody>
      </p:sp>
    </p:spTree>
    <p:extLst>
      <p:ext uri="{BB962C8B-B14F-4D97-AF65-F5344CB8AC3E}">
        <p14:creationId xmlns:p14="http://schemas.microsoft.com/office/powerpoint/2010/main" val="37829298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normAutofit fontScale="85000" lnSpcReduction="20000"/>
          </a:bodyPr>
          <a:lstStyle/>
          <a:p>
            <a:pPr lvl="0">
              <a:lnSpc>
                <a:spcPct val="120000"/>
              </a:lnSpc>
            </a:pPr>
            <a:r>
              <a:rPr lang="nl-NL" b="1" dirty="0"/>
              <a:t>Zelf- versus </a:t>
            </a:r>
            <a:r>
              <a:rPr lang="nl-NL" b="1" dirty="0" smtClean="0"/>
              <a:t>omgevingsgericht </a:t>
            </a:r>
            <a:r>
              <a:rPr lang="nl-NL" dirty="0" smtClean="0"/>
              <a:t/>
            </a:r>
            <a:br>
              <a:rPr lang="nl-NL" dirty="0" smtClean="0"/>
            </a:br>
            <a:r>
              <a:rPr lang="nl-NL" dirty="0" smtClean="0"/>
              <a:t>Horizontale dimensie (gedrag in sociale omgeving)</a:t>
            </a:r>
            <a:br>
              <a:rPr lang="nl-NL" dirty="0" smtClean="0"/>
            </a:br>
            <a:r>
              <a:rPr lang="nl-NL" sz="2200" dirty="0" smtClean="0"/>
              <a:t/>
            </a:r>
            <a:br>
              <a:rPr lang="nl-NL" sz="2200" dirty="0" smtClean="0"/>
            </a:br>
            <a:r>
              <a:rPr lang="nl-NL" sz="2400" u="sng" dirty="0" smtClean="0"/>
              <a:t>Zelfgericht gedrag </a:t>
            </a:r>
            <a:r>
              <a:rPr lang="nl-NL" sz="2400" dirty="0" smtClean="0"/>
              <a:t>= op </a:t>
            </a:r>
            <a:r>
              <a:rPr lang="nl-NL" sz="2400" dirty="0"/>
              <a:t>zoek naar bekwaamheid, onafhankelijkheid en </a:t>
            </a:r>
            <a:r>
              <a:rPr lang="nl-NL" sz="2400" dirty="0" smtClean="0"/>
              <a:t>zelfbevestiging.</a:t>
            </a:r>
            <a:br>
              <a:rPr lang="nl-NL" sz="2400" dirty="0" smtClean="0"/>
            </a:br>
            <a:r>
              <a:rPr lang="nl-NL" sz="2400" u="sng" dirty="0" smtClean="0"/>
              <a:t>Omgevings-gericht </a:t>
            </a:r>
            <a:r>
              <a:rPr lang="nl-NL" sz="2400" u="sng" dirty="0"/>
              <a:t>gedrag </a:t>
            </a:r>
            <a:r>
              <a:rPr lang="nl-NL" sz="2400" dirty="0" smtClean="0"/>
              <a:t>= </a:t>
            </a:r>
            <a:r>
              <a:rPr lang="nl-NL" sz="2400" dirty="0"/>
              <a:t>op zoek naar acceptatie waardoor zij zich aanpassen aan de </a:t>
            </a:r>
            <a:r>
              <a:rPr lang="nl-NL" sz="2400" dirty="0" smtClean="0"/>
              <a:t/>
            </a:r>
            <a:br>
              <a:rPr lang="nl-NL" sz="2400" dirty="0" smtClean="0"/>
            </a:br>
            <a:r>
              <a:rPr lang="nl-NL" sz="2400" dirty="0" smtClean="0"/>
              <a:t>omgeving.</a:t>
            </a:r>
            <a:r>
              <a:rPr lang="nl-NL" dirty="0" smtClean="0"/>
              <a:t/>
            </a:r>
            <a:br>
              <a:rPr lang="nl-NL" dirty="0" smtClean="0"/>
            </a:br>
            <a:endParaRPr lang="nl-NL" dirty="0"/>
          </a:p>
          <a:p>
            <a:pPr lvl="0">
              <a:lnSpc>
                <a:spcPct val="110000"/>
              </a:lnSpc>
            </a:pPr>
            <a:r>
              <a:rPr lang="nl-NL" b="1" dirty="0"/>
              <a:t>Veiligheid versus </a:t>
            </a:r>
            <a:r>
              <a:rPr lang="nl-NL" b="1" dirty="0" smtClean="0"/>
              <a:t>uitdaging </a:t>
            </a:r>
            <a:br>
              <a:rPr lang="nl-NL" b="1" dirty="0" smtClean="0"/>
            </a:br>
            <a:r>
              <a:rPr lang="nl-NL" dirty="0" smtClean="0"/>
              <a:t>Verticale </a:t>
            </a:r>
            <a:r>
              <a:rPr lang="nl-NL" dirty="0"/>
              <a:t>dimensie </a:t>
            </a:r>
            <a:r>
              <a:rPr lang="nl-NL" dirty="0" smtClean="0"/>
              <a:t>(vrijwilligerswerk ervaren en benutten)</a:t>
            </a:r>
            <a:br>
              <a:rPr lang="nl-NL" dirty="0" smtClean="0"/>
            </a:br>
            <a:r>
              <a:rPr lang="nl-NL" sz="2400" dirty="0" smtClean="0"/>
              <a:t/>
            </a:r>
            <a:br>
              <a:rPr lang="nl-NL" sz="2400" dirty="0" smtClean="0"/>
            </a:br>
            <a:r>
              <a:rPr lang="nl-NL" sz="2400" u="sng" dirty="0" smtClean="0"/>
              <a:t>Uitdaging</a:t>
            </a:r>
            <a:r>
              <a:rPr lang="nl-NL" sz="2400" dirty="0" smtClean="0"/>
              <a:t> = </a:t>
            </a:r>
            <a:r>
              <a:rPr lang="nl-NL" sz="2400" dirty="0"/>
              <a:t>mogelijkheden om te experimenteren, te ondernemen en kansen te grijpen. </a:t>
            </a:r>
            <a:r>
              <a:rPr lang="nl-NL" sz="2400" dirty="0" smtClean="0"/>
              <a:t/>
            </a:r>
            <a:br>
              <a:rPr lang="nl-NL" sz="2400" dirty="0" smtClean="0"/>
            </a:br>
            <a:r>
              <a:rPr lang="nl-NL" sz="2400" u="sng" dirty="0" smtClean="0"/>
              <a:t>Veiligheid </a:t>
            </a:r>
            <a:r>
              <a:rPr lang="nl-NL" sz="2400" dirty="0" smtClean="0"/>
              <a:t>= het werken </a:t>
            </a:r>
            <a:r>
              <a:rPr lang="nl-NL" sz="2400" dirty="0"/>
              <a:t>in een vrijwilligersorganisatie biedt </a:t>
            </a:r>
            <a:r>
              <a:rPr lang="nl-NL" sz="2400" dirty="0" smtClean="0"/>
              <a:t>rust </a:t>
            </a:r>
            <a:r>
              <a:rPr lang="nl-NL" sz="2400" dirty="0"/>
              <a:t>en zekerheid</a:t>
            </a:r>
            <a:r>
              <a:rPr lang="nl-NL" sz="2400" i="1" dirty="0"/>
              <a:t>.</a:t>
            </a:r>
            <a:endParaRPr lang="nl-NL" sz="2400" dirty="0"/>
          </a:p>
          <a:p>
            <a:endParaRPr lang="nl-NL" dirty="0"/>
          </a:p>
        </p:txBody>
      </p:sp>
    </p:spTree>
    <p:extLst>
      <p:ext uri="{BB962C8B-B14F-4D97-AF65-F5344CB8AC3E}">
        <p14:creationId xmlns:p14="http://schemas.microsoft.com/office/powerpoint/2010/main" val="22578185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Welk soort vrijwilliger ben jij?</a:t>
            </a:r>
            <a:endParaRPr lang="nl-NL" dirty="0"/>
          </a:p>
        </p:txBody>
      </p:sp>
      <p:sp>
        <p:nvSpPr>
          <p:cNvPr id="3" name="Tijdelijke aanduiding voor inhoud 2"/>
          <p:cNvSpPr>
            <a:spLocks noGrp="1"/>
          </p:cNvSpPr>
          <p:nvPr>
            <p:ph idx="1"/>
          </p:nvPr>
        </p:nvSpPr>
        <p:spPr/>
        <p:txBody>
          <a:bodyPr/>
          <a:lstStyle/>
          <a:p>
            <a:pPr marL="0" indent="0">
              <a:buNone/>
            </a:pPr>
            <a:r>
              <a:rPr lang="nl-NL" b="1" dirty="0" smtClean="0"/>
              <a:t>Je ziet steeds </a:t>
            </a:r>
            <a:r>
              <a:rPr lang="nl-NL" b="1" dirty="0"/>
              <a:t>twee stellingen. </a:t>
            </a:r>
            <a:endParaRPr lang="nl-NL" b="1" dirty="0" smtClean="0"/>
          </a:p>
          <a:p>
            <a:pPr marL="0" indent="0">
              <a:buNone/>
            </a:pPr>
            <a:endParaRPr lang="nl-NL" b="1" dirty="0" smtClean="0"/>
          </a:p>
          <a:p>
            <a:pPr marL="0" indent="0">
              <a:buNone/>
            </a:pPr>
            <a:r>
              <a:rPr lang="nl-NL" b="1" dirty="0" smtClean="0"/>
              <a:t>Kies </a:t>
            </a:r>
            <a:r>
              <a:rPr lang="nl-NL" b="1" dirty="0"/>
              <a:t>de stelling uit die, in het doen van vrijwilligerswerk, het meest op jou van toepassing is. </a:t>
            </a:r>
            <a:endParaRPr lang="nl-NL" b="1" dirty="0" smtClean="0"/>
          </a:p>
          <a:p>
            <a:pPr marL="0" indent="0">
              <a:buNone/>
            </a:pPr>
            <a:endParaRPr lang="nl-NL" b="1" dirty="0"/>
          </a:p>
          <a:p>
            <a:pPr marL="0" indent="0">
              <a:buNone/>
            </a:pPr>
            <a:r>
              <a:rPr lang="nl-NL" b="1" dirty="0" smtClean="0"/>
              <a:t>Omcirkel </a:t>
            </a:r>
            <a:r>
              <a:rPr lang="nl-NL" b="1" dirty="0"/>
              <a:t>de letter voor de stelling die het meest op jou van toepassing is in het doen van vrijwilligerswerk.</a:t>
            </a:r>
            <a:endParaRPr lang="nl-NL" dirty="0"/>
          </a:p>
          <a:p>
            <a:endParaRPr lang="nl-NL" dirty="0" smtClean="0"/>
          </a:p>
          <a:p>
            <a:endParaRPr lang="nl-NL" dirty="0"/>
          </a:p>
        </p:txBody>
      </p:sp>
    </p:spTree>
    <p:extLst>
      <p:ext uri="{BB962C8B-B14F-4D97-AF65-F5344CB8AC3E}">
        <p14:creationId xmlns:p14="http://schemas.microsoft.com/office/powerpoint/2010/main" val="20483763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Vrijwilligerskwadrant</a:t>
            </a:r>
            <a:endParaRPr lang="nl-NL" dirty="0"/>
          </a:p>
        </p:txBody>
      </p:sp>
      <p:sp>
        <p:nvSpPr>
          <p:cNvPr id="4" name="Rectangle 1"/>
          <p:cNvSpPr>
            <a:spLocks noGrp="1" noChangeArrowheads="1"/>
          </p:cNvSpPr>
          <p:nvPr>
            <p:ph idx="1"/>
          </p:nvPr>
        </p:nvSpPr>
        <p:spPr bwMode="auto">
          <a:xfrm>
            <a:off x="838200" y="1331950"/>
            <a:ext cx="11478592"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1. A.  Ik werk het liefst in een organisatie die strak/formeel georganiseerd is.</a:t>
            </a:r>
            <a:endParaRPr kumimoji="0" lang="nl-NL" altLang="nl-NL" sz="3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    B.  Ik werk het liefst in een organisatie die niet strak/informeel georganiseerd is.</a:t>
            </a:r>
            <a:br>
              <a:rPr kumimoji="0" lang="nl-NL" altLang="nl-NL" sz="2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br>
            <a:endParaRPr kumimoji="0" lang="nl-NL" altLang="nl-NL" sz="3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2. A.  Ik vind het belangrijk feedback te krijgen als ik met een klus/taak bezig ben.</a:t>
            </a:r>
            <a:endParaRPr kumimoji="0" lang="nl-NL" altLang="nl-NL" sz="3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    B.  Ik geef er de voorkeur aan mijn eigen baas te zijn.</a:t>
            </a:r>
            <a:br>
              <a:rPr kumimoji="0" lang="nl-NL" altLang="nl-NL" sz="2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br>
            <a:endParaRPr kumimoji="0" lang="nl-NL" altLang="nl-NL" sz="3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3. A.  Ik ben altijd op zoek naar verandering en/of verbetering binnen mijn organisatie.</a:t>
            </a:r>
            <a:endParaRPr kumimoji="0" lang="nl-NL" altLang="nl-NL" sz="3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    B.  Ik ben tevreden met de gang van zaken binnen mijn organisatie en hoef niet  </a:t>
            </a:r>
            <a:br>
              <a:rPr kumimoji="0" lang="nl-NL" altLang="nl-NL" sz="2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br>
            <a:r>
              <a:rPr kumimoji="0" lang="nl-NL" altLang="nl-NL" sz="2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          persé verandering.</a:t>
            </a:r>
            <a:br>
              <a:rPr kumimoji="0" lang="nl-NL" altLang="nl-NL" sz="2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br>
            <a:endParaRPr kumimoji="0" lang="nl-NL" altLang="nl-NL" sz="3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4. A.  Ik krijg liever orders dan dat ik ze geef.</a:t>
            </a:r>
            <a:endParaRPr kumimoji="0" lang="nl-NL" altLang="nl-NL" sz="3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    B.  Ik geef liever orders dan dat ik ze krijg.</a:t>
            </a:r>
            <a:endParaRPr kumimoji="0" lang="nl-NL" altLang="nl-NL" sz="4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186816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Vrijwilligerskwadrant</a:t>
            </a:r>
            <a:endParaRPr lang="nl-NL" dirty="0"/>
          </a:p>
        </p:txBody>
      </p:sp>
      <p:sp>
        <p:nvSpPr>
          <p:cNvPr id="4" name="Rectangle 1"/>
          <p:cNvSpPr>
            <a:spLocks noGrp="1" noChangeArrowheads="1"/>
          </p:cNvSpPr>
          <p:nvPr>
            <p:ph idx="1"/>
          </p:nvPr>
        </p:nvSpPr>
        <p:spPr bwMode="auto">
          <a:xfrm>
            <a:off x="392723" y="1391978"/>
            <a:ext cx="12159098"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5. A.  Als ik mij veilig voel binnen de organisatie schept dat ruimte om op een rustige </a:t>
            </a:r>
            <a:br>
              <a:rPr kumimoji="0" lang="nl-NL" altLang="nl-NL" sz="2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br>
            <a:r>
              <a:rPr kumimoji="0" lang="nl-NL" altLang="nl-NL" sz="2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          en ontspannen manier mijn werkzaamheden uit te voeren. </a:t>
            </a:r>
            <a:endParaRPr kumimoji="0" lang="nl-NL" altLang="nl-NL"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    B.  Als ik mij veilig voel binnen de organisatie geeft dat mij ruimte te experimenteren </a:t>
            </a:r>
            <a:br>
              <a:rPr kumimoji="0" lang="nl-NL" altLang="nl-NL" sz="2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br>
            <a:r>
              <a:rPr kumimoji="0" lang="nl-NL" altLang="nl-NL" sz="2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          en dingen/vaardigheden uit te proberen.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6. A.  Ik vind het leuk andere mensen te laten leren en te begeleiden in hun leerproces.       </a:t>
            </a:r>
            <a:endParaRPr kumimoji="0" lang="nl-NL" altLang="nl-NL"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    B.  Ik werk het liefst aan mijn eigen dingen en doe deze zo goed mogelijk.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7. A.  Ik vind het leuk samen met anderen tot een gemeenschappelijke oplossing te </a:t>
            </a:r>
            <a:br>
              <a:rPr kumimoji="0" lang="nl-NL" altLang="nl-NL" sz="2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br>
            <a:r>
              <a:rPr kumimoji="0" lang="nl-NL" altLang="nl-NL" sz="2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          komen.</a:t>
            </a:r>
            <a:endParaRPr kumimoji="0" lang="nl-NL" altLang="nl-NL"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    B.  Ik vind het leuk invloed te hebben en anderen mee te krijgen met mijn eigen </a:t>
            </a:r>
            <a:br>
              <a:rPr kumimoji="0" lang="nl-NL" altLang="nl-NL" sz="2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br>
            <a:r>
              <a:rPr kumimoji="0" lang="nl-NL" altLang="nl-NL" sz="2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          ideeën.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8. A.  Ik neem graag verantwoordelijkheid op me.</a:t>
            </a:r>
            <a:endParaRPr kumimoji="0" lang="nl-NL" altLang="nl-NL"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    B.  Ik hoef niet persé verantwoordelijkheid te hebben om lekker te kunnen </a:t>
            </a:r>
            <a:br>
              <a:rPr kumimoji="0" lang="nl-NL" altLang="nl-NL" sz="2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br>
            <a:r>
              <a:rPr kumimoji="0" lang="nl-NL" altLang="nl-NL" sz="2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          werken.</a:t>
            </a:r>
            <a:endParaRPr kumimoji="0" lang="nl-NL" altLang="nl-NL" sz="2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225674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Vrijwilligerskwadrant</a:t>
            </a:r>
            <a:endParaRPr lang="nl-NL" dirty="0"/>
          </a:p>
        </p:txBody>
      </p:sp>
      <p:sp>
        <p:nvSpPr>
          <p:cNvPr id="4" name="Rectangle 1"/>
          <p:cNvSpPr>
            <a:spLocks noGrp="1" noChangeArrowheads="1"/>
          </p:cNvSpPr>
          <p:nvPr>
            <p:ph idx="1"/>
          </p:nvPr>
        </p:nvSpPr>
        <p:spPr bwMode="auto">
          <a:xfrm>
            <a:off x="416496" y="1226356"/>
            <a:ext cx="11359007"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9. A.  Ik vind het niet zo belangrijk dat iedereen precies weet wat hij/zij moet doen,  </a:t>
            </a:r>
            <a:br>
              <a:rPr kumimoji="0" lang="nl-NL" altLang="nl-NL" sz="2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br>
            <a:r>
              <a:rPr kumimoji="0" lang="nl-NL" altLang="nl-NL" sz="2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          dat regelt zich vanzelf wel binnen mijn organisatie.</a:t>
            </a:r>
            <a:endParaRPr kumimoji="0" lang="nl-NL" altLang="nl-NL"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    B.  Ik vind het belangrijk dat iedereen in mijn organisatie precies weet wat en </a:t>
            </a:r>
            <a:endParaRPr kumimoji="0" lang="nl-NL" altLang="nl-NL"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          wanneer hij/zij iets moet doen.</a:t>
            </a:r>
            <a:br>
              <a:rPr kumimoji="0" lang="nl-NL" altLang="nl-NL" sz="2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br>
            <a:endParaRPr kumimoji="0" lang="nl-NL" altLang="nl-NL"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10. A.  Ik ben het liefst mijn eigen baas zodat ik ook de eindverantwoordelijkheid heb </a:t>
            </a:r>
            <a:br>
              <a:rPr kumimoji="0" lang="nl-NL" altLang="nl-NL" sz="2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br>
            <a:r>
              <a:rPr kumimoji="0" lang="nl-NL" altLang="nl-NL" sz="2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            van een taak en/of project.</a:t>
            </a:r>
            <a:endParaRPr kumimoji="0" lang="nl-NL" altLang="nl-NL"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      B.  Ik werk het liefst onder iemand zodat diegene de eindverantwoordelijkheid </a:t>
            </a:r>
            <a:br>
              <a:rPr kumimoji="0" lang="nl-NL" altLang="nl-NL" sz="2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br>
            <a:r>
              <a:rPr kumimoji="0" lang="nl-NL" altLang="nl-NL" sz="2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            houdt en ik me daar niet druk over hoef te maken.</a:t>
            </a:r>
            <a:br>
              <a:rPr kumimoji="0" lang="nl-NL" altLang="nl-NL" sz="2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br>
            <a:endParaRPr kumimoji="0" lang="nl-NL" altLang="nl-NL"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11. A.  Vrijwilligerswerk neemt een hele belangrijke plaats in mijn leven in.</a:t>
            </a:r>
            <a:endParaRPr kumimoji="0" lang="nl-NL" altLang="nl-NL"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      B.  Vrijwilligerswerk is iets dat ik ernaast doe. </a:t>
            </a:r>
            <a:br>
              <a:rPr kumimoji="0" lang="nl-NL" altLang="nl-NL" sz="2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br>
            <a:endParaRPr kumimoji="0" lang="nl-NL" altLang="nl-NL"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12. A.  Ik vind het belangrijk dat anderen zien dat ik een centrale rol vervul in de </a:t>
            </a:r>
            <a:br>
              <a:rPr kumimoji="0" lang="nl-NL" altLang="nl-NL" sz="2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br>
            <a:r>
              <a:rPr kumimoji="0" lang="nl-NL" altLang="nl-NL" sz="2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            organisatie.</a:t>
            </a:r>
            <a:endParaRPr kumimoji="0" lang="nl-NL" altLang="nl-NL"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      B.  Ik vind het belangrijk dat ik op een prettige manier mijn werkzaamheden uit </a:t>
            </a:r>
            <a:br>
              <a:rPr kumimoji="0" lang="nl-NL" altLang="nl-NL" sz="2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br>
            <a:r>
              <a:rPr kumimoji="0" lang="nl-NL" altLang="nl-NL" sz="2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            kan voeren.</a:t>
            </a:r>
            <a:endParaRPr kumimoji="0" lang="nl-NL" altLang="nl-NL" sz="2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641242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Vrijwilligerskwadrant</a:t>
            </a:r>
            <a:endParaRPr lang="nl-NL" dirty="0"/>
          </a:p>
        </p:txBody>
      </p:sp>
      <p:sp>
        <p:nvSpPr>
          <p:cNvPr id="4" name="Rectangle 1"/>
          <p:cNvSpPr>
            <a:spLocks noGrp="1" noChangeArrowheads="1"/>
          </p:cNvSpPr>
          <p:nvPr>
            <p:ph idx="1"/>
          </p:nvPr>
        </p:nvSpPr>
        <p:spPr bwMode="auto">
          <a:xfrm>
            <a:off x="486508" y="1363440"/>
            <a:ext cx="11445569" cy="437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13. A.  Ik vind het belangrijk dat anderen me aardig vinden en me accepteren.</a:t>
            </a:r>
            <a:endParaRPr kumimoji="0" lang="nl-NL" altLang="nl-NL"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      B.  Ik vind het belangrijk dat mijn ideeën en plannen geaccepteerd worden.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14. A.  Ik geef graag uitvoerende taken uit handen.</a:t>
            </a:r>
            <a:endParaRPr kumimoji="0" lang="nl-NL" altLang="nl-NL"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      B.  Ik geef liever geen uitvoerende taken uit handen.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15. A.  Ik houd het liefst vast aan mijn eigen idee.</a:t>
            </a:r>
            <a:endParaRPr kumimoji="0" lang="nl-NL" altLang="nl-NL"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      B.  Ik ben over het algemeen bereid mijn eigen idee op te geven om daarmee </a:t>
            </a:r>
            <a:endParaRPr kumimoji="0" lang="nl-NL" altLang="nl-NL"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            tot consensus binnen de groep te komen.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16.A.  Ik houd me voornamelijk bezig met de taken waar ik verantwoordelijk voor ben.</a:t>
            </a:r>
            <a:endParaRPr kumimoji="0" lang="nl-NL" altLang="nl-NL"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     B.  Ik ben zowel in als naast mijn werkzaamheden steeds op zoek naar nieuwe </a:t>
            </a:r>
            <a:br>
              <a:rPr kumimoji="0" lang="nl-NL" altLang="nl-NL" sz="2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br>
            <a:r>
              <a:rPr kumimoji="0" lang="nl-NL" altLang="nl-NL" sz="2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           kansen en mogelijkheden, zowel voor de organisatie als voor mezelf.</a:t>
            </a:r>
            <a:endParaRPr kumimoji="0" lang="nl-NL" altLang="nl-NL"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582153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Score optellen</a:t>
            </a:r>
            <a:endParaRPr lang="nl-NL" dirty="0"/>
          </a:p>
        </p:txBody>
      </p:sp>
      <p:pic>
        <p:nvPicPr>
          <p:cNvPr id="8" name="Afbeelding 7"/>
          <p:cNvPicPr>
            <a:picLocks noChangeAspect="1"/>
          </p:cNvPicPr>
          <p:nvPr/>
        </p:nvPicPr>
        <p:blipFill>
          <a:blip r:embed="rId2"/>
          <a:stretch>
            <a:fillRect/>
          </a:stretch>
        </p:blipFill>
        <p:spPr>
          <a:xfrm>
            <a:off x="3962399" y="1148634"/>
            <a:ext cx="3692769" cy="5577781"/>
          </a:xfrm>
          <a:prstGeom prst="rect">
            <a:avLst/>
          </a:prstGeom>
        </p:spPr>
      </p:pic>
    </p:spTree>
    <p:extLst>
      <p:ext uri="{BB962C8B-B14F-4D97-AF65-F5344CB8AC3E}">
        <p14:creationId xmlns:p14="http://schemas.microsoft.com/office/powerpoint/2010/main" val="16407345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a:stretch>
            <a:fillRect/>
          </a:stretch>
        </p:blipFill>
        <p:spPr>
          <a:xfrm>
            <a:off x="2907324" y="1227685"/>
            <a:ext cx="6083910" cy="5136303"/>
          </a:xfrm>
          <a:prstGeom prst="rect">
            <a:avLst/>
          </a:prstGeom>
        </p:spPr>
      </p:pic>
    </p:spTree>
    <p:extLst>
      <p:ext uri="{BB962C8B-B14F-4D97-AF65-F5344CB8AC3E}">
        <p14:creationId xmlns:p14="http://schemas.microsoft.com/office/powerpoint/2010/main" val="42057670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Ondernemers</a:t>
            </a:r>
            <a:endParaRPr lang="nl-NL" dirty="0"/>
          </a:p>
        </p:txBody>
      </p:sp>
      <p:sp>
        <p:nvSpPr>
          <p:cNvPr id="3" name="Tijdelijke aanduiding voor inhoud 2"/>
          <p:cNvSpPr>
            <a:spLocks noGrp="1"/>
          </p:cNvSpPr>
          <p:nvPr>
            <p:ph idx="1"/>
          </p:nvPr>
        </p:nvSpPr>
        <p:spPr/>
        <p:txBody>
          <a:bodyPr/>
          <a:lstStyle/>
          <a:p>
            <a:pPr marL="0" indent="0">
              <a:buNone/>
            </a:pPr>
            <a:r>
              <a:rPr lang="nl-NL" dirty="0" smtClean="0"/>
              <a:t>Uitdaging en </a:t>
            </a:r>
            <a:r>
              <a:rPr lang="nl-NL" dirty="0"/>
              <a:t>een manier om zichzelf te ontwikkelen. Zij doen het vrijwilligerswerk in eerste instantie voor zichzelf en minder direct om anderen te helpen. Zij hebben een actieve en initiatiefrijke houding. Openheid, ruimte om te groeien en om invloed uit te oefenen zijn voor hen van belang. </a:t>
            </a:r>
            <a:endParaRPr lang="nl-NL" dirty="0" smtClean="0"/>
          </a:p>
          <a:p>
            <a:pPr marL="0" indent="0">
              <a:buNone/>
            </a:pPr>
            <a:endParaRPr lang="nl-NL" dirty="0"/>
          </a:p>
          <a:p>
            <a:pPr marL="0" indent="0">
              <a:buNone/>
            </a:pPr>
            <a:r>
              <a:rPr lang="nl-NL" dirty="0" smtClean="0"/>
              <a:t>Belangrijkste </a:t>
            </a:r>
            <a:r>
              <a:rPr lang="nl-NL" dirty="0"/>
              <a:t>motivaties zijn: omdat het wat oplevert en persoonlijk leuk &amp; uitdagend is.</a:t>
            </a:r>
          </a:p>
          <a:p>
            <a:endParaRPr lang="nl-NL" dirty="0"/>
          </a:p>
        </p:txBody>
      </p:sp>
    </p:spTree>
    <p:extLst>
      <p:ext uri="{BB962C8B-B14F-4D97-AF65-F5344CB8AC3E}">
        <p14:creationId xmlns:p14="http://schemas.microsoft.com/office/powerpoint/2010/main" val="782813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Stimulatoren</a:t>
            </a:r>
            <a:endParaRPr lang="nl-NL" dirty="0"/>
          </a:p>
        </p:txBody>
      </p:sp>
      <p:sp>
        <p:nvSpPr>
          <p:cNvPr id="3" name="Tijdelijke aanduiding voor inhoud 2"/>
          <p:cNvSpPr>
            <a:spLocks noGrp="1"/>
          </p:cNvSpPr>
          <p:nvPr>
            <p:ph idx="1"/>
          </p:nvPr>
        </p:nvSpPr>
        <p:spPr/>
        <p:txBody>
          <a:bodyPr/>
          <a:lstStyle/>
          <a:p>
            <a:pPr marL="0" indent="0">
              <a:buNone/>
            </a:pPr>
            <a:r>
              <a:rPr lang="nl-NL" dirty="0" smtClean="0"/>
              <a:t>Vrijwilligerswerk als </a:t>
            </a:r>
            <a:r>
              <a:rPr lang="nl-NL" dirty="0"/>
              <a:t>een omgeving vol kansen en uitdagingen, maar daarbij hebben zij behoefte aan acceptatie en erkenning van hun omgeving. Het werk dat zij doen moet duidelijk zichtbare resultaten opleveren. Samenwerking, begeleiding en feedback vinden zij belangrijk. </a:t>
            </a:r>
            <a:endParaRPr lang="nl-NL" dirty="0" smtClean="0"/>
          </a:p>
          <a:p>
            <a:pPr marL="0" indent="0">
              <a:buNone/>
            </a:pPr>
            <a:endParaRPr lang="nl-NL" dirty="0"/>
          </a:p>
          <a:p>
            <a:pPr marL="0" indent="0">
              <a:buNone/>
            </a:pPr>
            <a:r>
              <a:rPr lang="nl-NL" dirty="0" smtClean="0"/>
              <a:t>Hun </a:t>
            </a:r>
            <a:r>
              <a:rPr lang="nl-NL" dirty="0"/>
              <a:t>motivatiemix: omdat het sociaal leuk &amp; uitdagend is en omdat het juist is.</a:t>
            </a:r>
          </a:p>
          <a:p>
            <a:endParaRPr lang="nl-NL" dirty="0"/>
          </a:p>
        </p:txBody>
      </p:sp>
    </p:spTree>
    <p:extLst>
      <p:ext uri="{BB962C8B-B14F-4D97-AF65-F5344CB8AC3E}">
        <p14:creationId xmlns:p14="http://schemas.microsoft.com/office/powerpoint/2010/main" val="1448144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Leiding gezocht</a:t>
            </a:r>
            <a:endParaRPr lang="nl-NL" dirty="0"/>
          </a:p>
        </p:txBody>
      </p:sp>
      <p:pic>
        <p:nvPicPr>
          <p:cNvPr id="4" name="Picture 2" descr="Afbeeldingsresultaat voor scouting vrijwillig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5662" y="1570893"/>
            <a:ext cx="7592809" cy="4888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1579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Dienstverleners</a:t>
            </a:r>
            <a:endParaRPr lang="nl-NL" dirty="0"/>
          </a:p>
        </p:txBody>
      </p:sp>
      <p:sp>
        <p:nvSpPr>
          <p:cNvPr id="3" name="Tijdelijke aanduiding voor inhoud 2"/>
          <p:cNvSpPr>
            <a:spLocks noGrp="1"/>
          </p:cNvSpPr>
          <p:nvPr>
            <p:ph idx="1"/>
          </p:nvPr>
        </p:nvSpPr>
        <p:spPr/>
        <p:txBody>
          <a:bodyPr/>
          <a:lstStyle/>
          <a:p>
            <a:pPr marL="0" indent="0">
              <a:buNone/>
            </a:pPr>
            <a:r>
              <a:rPr lang="nl-NL" dirty="0" smtClean="0"/>
              <a:t>Zoeken </a:t>
            </a:r>
            <a:r>
              <a:rPr lang="nl-NL" dirty="0"/>
              <a:t>in het vrijwilligerswerk rust en zekerheid. Hierbij zijn zij, evenals stimulatoren, gericht op sociale acceptatie. Zorg voor anderen en waardering zijn voor hen van belang. Gemakkelijk haalbare doelen, een heldere structuur en een duidelijke taakafbakening bieden hen de zekerheid en veiligheid waar zij behoefte aan hebben. </a:t>
            </a:r>
            <a:endParaRPr lang="nl-NL" dirty="0" smtClean="0"/>
          </a:p>
          <a:p>
            <a:pPr marL="0" indent="0">
              <a:buNone/>
            </a:pPr>
            <a:endParaRPr lang="nl-NL" dirty="0"/>
          </a:p>
          <a:p>
            <a:pPr marL="0" indent="0">
              <a:buNone/>
            </a:pPr>
            <a:r>
              <a:rPr lang="nl-NL" dirty="0" smtClean="0"/>
              <a:t>Hun </a:t>
            </a:r>
            <a:r>
              <a:rPr lang="nl-NL" dirty="0"/>
              <a:t>motivatiemix: omdat het juist is en omdat het sociaal leuk en uitdagend is.</a:t>
            </a:r>
          </a:p>
          <a:p>
            <a:endParaRPr lang="nl-NL" dirty="0"/>
          </a:p>
        </p:txBody>
      </p:sp>
    </p:spTree>
    <p:extLst>
      <p:ext uri="{BB962C8B-B14F-4D97-AF65-F5344CB8AC3E}">
        <p14:creationId xmlns:p14="http://schemas.microsoft.com/office/powerpoint/2010/main" val="37337623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Regelaars</a:t>
            </a:r>
            <a:endParaRPr lang="nl-NL" dirty="0"/>
          </a:p>
        </p:txBody>
      </p:sp>
      <p:sp>
        <p:nvSpPr>
          <p:cNvPr id="3" name="Tijdelijke aanduiding voor inhoud 2"/>
          <p:cNvSpPr>
            <a:spLocks noGrp="1"/>
          </p:cNvSpPr>
          <p:nvPr>
            <p:ph idx="1"/>
          </p:nvPr>
        </p:nvSpPr>
        <p:spPr/>
        <p:txBody>
          <a:bodyPr/>
          <a:lstStyle/>
          <a:p>
            <a:pPr marL="0" indent="0">
              <a:buNone/>
            </a:pPr>
            <a:r>
              <a:rPr lang="nl-NL" dirty="0"/>
              <a:t>Z</a:t>
            </a:r>
            <a:r>
              <a:rPr lang="nl-NL" dirty="0" smtClean="0"/>
              <a:t>oeken</a:t>
            </a:r>
            <a:r>
              <a:rPr lang="nl-NL" dirty="0"/>
              <a:t>, net als dienstverleners, rust en zekerheid in het vrijwilligerswerk. Zij zijn erg betrokken bij de organisatie en trekken graag verantwoordelijkheid en controle naar zich toe, waarbij zij meer gericht zijn op zichzelf dan op de sociale omgeving. Duidelijke afspraken, regels, en het uitoefenen van invloed zijn voor hen van belang. </a:t>
            </a:r>
            <a:endParaRPr lang="nl-NL" dirty="0" smtClean="0"/>
          </a:p>
          <a:p>
            <a:pPr marL="0" indent="0">
              <a:buNone/>
            </a:pPr>
            <a:endParaRPr lang="nl-NL" dirty="0"/>
          </a:p>
          <a:p>
            <a:pPr marL="0" indent="0">
              <a:buNone/>
            </a:pPr>
            <a:r>
              <a:rPr lang="nl-NL" dirty="0" smtClean="0"/>
              <a:t>Hun </a:t>
            </a:r>
            <a:r>
              <a:rPr lang="nl-NL" dirty="0"/>
              <a:t>belangrijkste motivaties: omdat het juist is en omdat het iets oplevert.</a:t>
            </a:r>
          </a:p>
          <a:p>
            <a:endParaRPr lang="nl-NL" dirty="0"/>
          </a:p>
        </p:txBody>
      </p:sp>
    </p:spTree>
    <p:extLst>
      <p:ext uri="{BB962C8B-B14F-4D97-AF65-F5344CB8AC3E}">
        <p14:creationId xmlns:p14="http://schemas.microsoft.com/office/powerpoint/2010/main" val="20139994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Vrijwilligersrollen</a:t>
            </a:r>
            <a:endParaRPr lang="nl-NL" dirty="0"/>
          </a:p>
        </p:txBody>
      </p:sp>
      <p:sp>
        <p:nvSpPr>
          <p:cNvPr id="3" name="Tijdelijke aanduiding voor inhoud 2"/>
          <p:cNvSpPr>
            <a:spLocks noGrp="1"/>
          </p:cNvSpPr>
          <p:nvPr>
            <p:ph idx="1"/>
          </p:nvPr>
        </p:nvSpPr>
        <p:spPr/>
        <p:txBody>
          <a:bodyPr/>
          <a:lstStyle/>
          <a:p>
            <a:r>
              <a:rPr lang="nl-NL" dirty="0" smtClean="0"/>
              <a:t>Rollen kunnen in de tijd veranderen</a:t>
            </a:r>
          </a:p>
          <a:p>
            <a:endParaRPr lang="nl-NL" dirty="0"/>
          </a:p>
          <a:p>
            <a:r>
              <a:rPr lang="nl-NL" dirty="0" smtClean="0"/>
              <a:t>Doorgaan? </a:t>
            </a:r>
          </a:p>
          <a:p>
            <a:r>
              <a:rPr lang="nl-NL" dirty="0" smtClean="0"/>
              <a:t>Doorstroom?</a:t>
            </a:r>
          </a:p>
          <a:p>
            <a:r>
              <a:rPr lang="nl-NL" dirty="0" smtClean="0"/>
              <a:t>Stoppen?</a:t>
            </a:r>
            <a:endParaRPr lang="nl-NL" dirty="0"/>
          </a:p>
        </p:txBody>
      </p:sp>
      <p:sp>
        <p:nvSpPr>
          <p:cNvPr id="4" name="AutoShape 2" descr="Afbeeldingsresultaat voor keuzes maken kompas"/>
          <p:cNvSpPr>
            <a:spLocks noChangeAspect="1" noChangeArrowheads="1"/>
          </p:cNvSpPr>
          <p:nvPr/>
        </p:nvSpPr>
        <p:spPr bwMode="auto">
          <a:xfrm>
            <a:off x="6755667" y="3196960"/>
            <a:ext cx="3185502" cy="318551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21510" name="Picture 6" descr="Afbeeldingsresultaat voor doorstromen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8514" y="2276353"/>
            <a:ext cx="5278071" cy="4114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3275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Waarom haken vrijwilligers af?</a:t>
            </a:r>
            <a:endParaRPr lang="nl-NL" dirty="0"/>
          </a:p>
        </p:txBody>
      </p:sp>
      <p:sp>
        <p:nvSpPr>
          <p:cNvPr id="3" name="Tijdelijke aanduiding voor inhoud 2"/>
          <p:cNvSpPr>
            <a:spLocks noGrp="1"/>
          </p:cNvSpPr>
          <p:nvPr>
            <p:ph idx="1"/>
          </p:nvPr>
        </p:nvSpPr>
        <p:spPr/>
        <p:txBody>
          <a:bodyPr/>
          <a:lstStyle/>
          <a:p>
            <a:r>
              <a:rPr lang="nl-NL" dirty="0" smtClean="0"/>
              <a:t>Waarom stoppen vrijwilligers?</a:t>
            </a:r>
          </a:p>
          <a:p>
            <a:r>
              <a:rPr lang="nl-NL" dirty="0" smtClean="0"/>
              <a:t>Is dat bekend?</a:t>
            </a:r>
          </a:p>
          <a:p>
            <a:endParaRPr lang="nl-NL" dirty="0" smtClean="0"/>
          </a:p>
          <a:p>
            <a:r>
              <a:rPr lang="nl-NL" dirty="0" smtClean="0"/>
              <a:t>Blijf de eeuwige ‘waarom’ vraag stellen</a:t>
            </a:r>
            <a:br>
              <a:rPr lang="nl-NL" dirty="0" smtClean="0"/>
            </a:br>
            <a:r>
              <a:rPr lang="nl-NL" dirty="0" smtClean="0"/>
              <a:t>(maar wordt niet irritant)</a:t>
            </a:r>
          </a:p>
          <a:p>
            <a:pPr marL="0" indent="0">
              <a:buNone/>
            </a:pPr>
            <a:r>
              <a:rPr lang="nl-NL" dirty="0" smtClean="0">
                <a:sym typeface="Wingdings" panose="05000000000000000000" pitchFamily="2" charset="2"/>
              </a:rPr>
              <a:t> Ga op zoek naar de basisoorzaak</a:t>
            </a:r>
            <a:r>
              <a:rPr lang="nl-NL" dirty="0" smtClean="0"/>
              <a:t/>
            </a:r>
            <a:br>
              <a:rPr lang="nl-NL" dirty="0" smtClean="0"/>
            </a:br>
            <a:r>
              <a:rPr lang="nl-NL" dirty="0" smtClean="0">
                <a:sym typeface="Wingdings" panose="05000000000000000000" pitchFamily="2" charset="2"/>
              </a:rPr>
              <a:t> Te weinig tijd is vaak geen reden</a:t>
            </a:r>
            <a:endParaRPr lang="nl-NL" dirty="0"/>
          </a:p>
          <a:p>
            <a:endParaRPr lang="nl-NL" dirty="0"/>
          </a:p>
        </p:txBody>
      </p:sp>
    </p:spTree>
    <p:extLst>
      <p:ext uri="{BB962C8B-B14F-4D97-AF65-F5344CB8AC3E}">
        <p14:creationId xmlns:p14="http://schemas.microsoft.com/office/powerpoint/2010/main" val="15305744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Wie draagt bij?</a:t>
            </a:r>
            <a:endParaRPr lang="nl-NL" dirty="0"/>
          </a:p>
        </p:txBody>
      </p:sp>
      <p:sp>
        <p:nvSpPr>
          <p:cNvPr id="3" name="Tijdelijke aanduiding voor inhoud 2"/>
          <p:cNvSpPr>
            <a:spLocks noGrp="1"/>
          </p:cNvSpPr>
          <p:nvPr>
            <p:ph idx="1"/>
          </p:nvPr>
        </p:nvSpPr>
        <p:spPr/>
        <p:txBody>
          <a:bodyPr/>
          <a:lstStyle/>
          <a:p>
            <a:pPr marL="0" indent="0">
              <a:buNone/>
            </a:pPr>
            <a:r>
              <a:rPr lang="nl-NL" dirty="0"/>
              <a:t>Wie moet zich bezig houden met het </a:t>
            </a:r>
            <a:r>
              <a:rPr lang="nl-NL" dirty="0" smtClean="0"/>
              <a:t>binden &amp; boeien </a:t>
            </a:r>
            <a:r>
              <a:rPr lang="nl-NL" dirty="0"/>
              <a:t>van vrijwilligers? </a:t>
            </a:r>
            <a:r>
              <a:rPr lang="nl-NL" dirty="0" smtClean="0"/>
              <a:t/>
            </a:r>
            <a:br>
              <a:rPr lang="nl-NL" dirty="0" smtClean="0"/>
            </a:br>
            <a:endParaRPr lang="nl-NL" dirty="0"/>
          </a:p>
          <a:p>
            <a:r>
              <a:rPr lang="nl-NL" dirty="0" smtClean="0"/>
              <a:t>De groepsbegeleider</a:t>
            </a:r>
            <a:r>
              <a:rPr lang="nl-NL" dirty="0"/>
              <a:t>, of het hele bestuur? </a:t>
            </a:r>
            <a:endParaRPr lang="nl-NL" dirty="0"/>
          </a:p>
          <a:p>
            <a:r>
              <a:rPr lang="nl-NL" dirty="0" smtClean="0"/>
              <a:t>De </a:t>
            </a:r>
            <a:r>
              <a:rPr lang="nl-NL" dirty="0"/>
              <a:t>teamleiders, leidinggevenden? </a:t>
            </a:r>
            <a:endParaRPr lang="nl-NL" dirty="0"/>
          </a:p>
          <a:p>
            <a:r>
              <a:rPr lang="nl-NL" dirty="0" smtClean="0"/>
              <a:t>Kan </a:t>
            </a:r>
            <a:r>
              <a:rPr lang="nl-NL" dirty="0"/>
              <a:t>je ouders en jeugdleden inzetten om vrijwilligers te </a:t>
            </a:r>
            <a:r>
              <a:rPr lang="nl-NL" dirty="0" smtClean="0"/>
              <a:t>binden &amp; boeien?</a:t>
            </a:r>
            <a:endParaRPr lang="nl-NL" dirty="0"/>
          </a:p>
          <a:p>
            <a:endParaRPr lang="nl-NL" dirty="0"/>
          </a:p>
        </p:txBody>
      </p:sp>
    </p:spTree>
    <p:extLst>
      <p:ext uri="{BB962C8B-B14F-4D97-AF65-F5344CB8AC3E}">
        <p14:creationId xmlns:p14="http://schemas.microsoft.com/office/powerpoint/2010/main" val="12316030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59169" y="2530477"/>
            <a:ext cx="9144000" cy="749829"/>
          </a:xfrm>
        </p:spPr>
        <p:txBody>
          <a:bodyPr/>
          <a:lstStyle/>
          <a:p>
            <a:r>
              <a:rPr lang="nl-NL" dirty="0" smtClean="0"/>
              <a:t>Groeien</a:t>
            </a:r>
            <a:endParaRPr lang="nl-NL" dirty="0"/>
          </a:p>
        </p:txBody>
      </p:sp>
    </p:spTree>
    <p:extLst>
      <p:ext uri="{BB962C8B-B14F-4D97-AF65-F5344CB8AC3E}">
        <p14:creationId xmlns:p14="http://schemas.microsoft.com/office/powerpoint/2010/main" val="1936597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smtClean="0"/>
              <a:t/>
            </a:r>
            <a:br>
              <a:rPr lang="nl-NL" b="1" dirty="0" smtClean="0"/>
            </a:br>
            <a:r>
              <a:rPr lang="nl-NL" b="1" dirty="0" smtClean="0"/>
              <a:t>Groeien</a:t>
            </a:r>
            <a:r>
              <a:rPr lang="nl-NL" b="1" dirty="0"/>
              <a:t/>
            </a:r>
            <a:br>
              <a:rPr lang="nl-NL" b="1" dirty="0"/>
            </a:br>
            <a:endParaRPr lang="nl-NL" dirty="0"/>
          </a:p>
        </p:txBody>
      </p:sp>
      <p:sp>
        <p:nvSpPr>
          <p:cNvPr id="3" name="Tijdelijke aanduiding voor inhoud 2"/>
          <p:cNvSpPr>
            <a:spLocks noGrp="1"/>
          </p:cNvSpPr>
          <p:nvPr>
            <p:ph idx="1"/>
          </p:nvPr>
        </p:nvSpPr>
        <p:spPr/>
        <p:txBody>
          <a:bodyPr/>
          <a:lstStyle/>
          <a:p>
            <a:pPr marL="0" indent="0">
              <a:buNone/>
            </a:pPr>
            <a:endParaRPr lang="nl-NL" dirty="0" smtClean="0"/>
          </a:p>
          <a:p>
            <a:pPr marL="0" indent="0">
              <a:buNone/>
            </a:pPr>
            <a:endParaRPr lang="nl-NL" dirty="0"/>
          </a:p>
          <a:p>
            <a:pPr marL="0" indent="0">
              <a:buNone/>
            </a:pPr>
            <a:r>
              <a:rPr lang="nl-NL" dirty="0"/>
              <a:t/>
            </a:r>
            <a:br>
              <a:rPr lang="nl-NL" dirty="0"/>
            </a:br>
            <a:r>
              <a:rPr lang="nl-NL" dirty="0"/>
              <a:t>- iets voor het eerst proberen</a:t>
            </a:r>
            <a:br>
              <a:rPr lang="nl-NL" dirty="0"/>
            </a:br>
            <a:r>
              <a:rPr lang="nl-NL" dirty="0"/>
              <a:t>- nieuwe dingen leren (kennis)</a:t>
            </a:r>
            <a:br>
              <a:rPr lang="nl-NL" dirty="0"/>
            </a:br>
            <a:r>
              <a:rPr lang="nl-NL" dirty="0"/>
              <a:t>- ervaring opdoen </a:t>
            </a:r>
            <a:br>
              <a:rPr lang="nl-NL" dirty="0"/>
            </a:br>
            <a:r>
              <a:rPr lang="nl-NL" dirty="0"/>
              <a:t>- verbeteren</a:t>
            </a:r>
            <a:br>
              <a:rPr lang="nl-NL" dirty="0"/>
            </a:br>
            <a:r>
              <a:rPr lang="nl-NL" dirty="0"/>
              <a:t>- meer verantwoordelijkheden krijgen</a:t>
            </a:r>
            <a:br>
              <a:rPr lang="nl-NL" dirty="0"/>
            </a:br>
            <a:r>
              <a:rPr lang="nl-NL" dirty="0"/>
              <a:t>- ……….</a:t>
            </a:r>
          </a:p>
          <a:p>
            <a:endParaRPr lang="nl-NL" dirty="0"/>
          </a:p>
        </p:txBody>
      </p:sp>
      <p:pic>
        <p:nvPicPr>
          <p:cNvPr id="11266" name="Picture 2" descr="Afbeeldingsresultaat voor persoonlijke groei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451" y="1579901"/>
            <a:ext cx="5365549" cy="4555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7137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Verschillende soorten persoonlijke groei</a:t>
            </a:r>
            <a:endParaRPr lang="nl-NL" dirty="0"/>
          </a:p>
        </p:txBody>
      </p:sp>
      <p:sp>
        <p:nvSpPr>
          <p:cNvPr id="3" name="Tijdelijke aanduiding voor inhoud 2"/>
          <p:cNvSpPr>
            <a:spLocks noGrp="1"/>
          </p:cNvSpPr>
          <p:nvPr>
            <p:ph idx="1"/>
          </p:nvPr>
        </p:nvSpPr>
        <p:spPr>
          <a:xfrm>
            <a:off x="838200" y="1326091"/>
            <a:ext cx="10515600" cy="5285723"/>
          </a:xfrm>
        </p:spPr>
        <p:txBody>
          <a:bodyPr>
            <a:normAutofit fontScale="92500" lnSpcReduction="20000"/>
          </a:bodyPr>
          <a:lstStyle/>
          <a:p>
            <a:pPr marL="0" indent="0">
              <a:buNone/>
            </a:pPr>
            <a:endParaRPr lang="nl-NL" dirty="0" smtClean="0"/>
          </a:p>
          <a:p>
            <a:pPr marL="0" indent="0">
              <a:buNone/>
            </a:pPr>
            <a:r>
              <a:rPr lang="nl-NL" b="1" dirty="0" smtClean="0"/>
              <a:t>Horizontaal groeien</a:t>
            </a:r>
            <a:r>
              <a:rPr lang="nl-NL" dirty="0" smtClean="0"/>
              <a:t/>
            </a:r>
            <a:br>
              <a:rPr lang="nl-NL" dirty="0" smtClean="0"/>
            </a:br>
            <a:r>
              <a:rPr lang="nl-NL" dirty="0" smtClean="0"/>
              <a:t>leider welpen </a:t>
            </a:r>
            <a:r>
              <a:rPr lang="nl-NL" dirty="0" smtClean="0">
                <a:sym typeface="Wingdings" panose="05000000000000000000" pitchFamily="2" charset="2"/>
              </a:rPr>
              <a:t> leider scouts</a:t>
            </a:r>
            <a:r>
              <a:rPr lang="nl-NL" dirty="0" smtClean="0"/>
              <a:t/>
            </a:r>
            <a:br>
              <a:rPr lang="nl-NL" dirty="0" smtClean="0"/>
            </a:br>
            <a:r>
              <a:rPr lang="nl-NL" dirty="0" smtClean="0"/>
              <a:t>lokaal </a:t>
            </a:r>
            <a:r>
              <a:rPr lang="nl-NL" dirty="0" smtClean="0">
                <a:sym typeface="Wingdings" panose="05000000000000000000" pitchFamily="2" charset="2"/>
              </a:rPr>
              <a:t> regionaal/nationaal</a:t>
            </a:r>
            <a:endParaRPr lang="nl-NL" b="1" dirty="0" smtClean="0"/>
          </a:p>
          <a:p>
            <a:pPr marL="0" indent="0">
              <a:buNone/>
            </a:pPr>
            <a:endParaRPr lang="nl-NL" b="1" dirty="0"/>
          </a:p>
          <a:p>
            <a:pPr marL="0" indent="0">
              <a:buNone/>
            </a:pPr>
            <a:endParaRPr lang="nl-NL" b="1" dirty="0" smtClean="0"/>
          </a:p>
          <a:p>
            <a:pPr marL="0" indent="0">
              <a:buNone/>
            </a:pPr>
            <a:r>
              <a:rPr lang="nl-NL" b="1" dirty="0" smtClean="0"/>
              <a:t>Verticaal groeien</a:t>
            </a:r>
            <a:r>
              <a:rPr lang="nl-NL" dirty="0" smtClean="0"/>
              <a:t/>
            </a:r>
            <a:br>
              <a:rPr lang="nl-NL" dirty="0" smtClean="0"/>
            </a:br>
            <a:r>
              <a:rPr lang="nl-NL" dirty="0" smtClean="0"/>
              <a:t>leider </a:t>
            </a:r>
            <a:r>
              <a:rPr lang="nl-NL" dirty="0" smtClean="0">
                <a:sym typeface="Wingdings" panose="05000000000000000000" pitchFamily="2" charset="2"/>
              </a:rPr>
              <a:t> </a:t>
            </a:r>
            <a:r>
              <a:rPr lang="nl-NL" dirty="0" smtClean="0"/>
              <a:t>teamleider</a:t>
            </a:r>
            <a:br>
              <a:rPr lang="nl-NL" dirty="0" smtClean="0"/>
            </a:br>
            <a:r>
              <a:rPr lang="nl-NL" dirty="0" err="1" smtClean="0"/>
              <a:t>teamleider</a:t>
            </a:r>
            <a:r>
              <a:rPr lang="nl-NL" dirty="0" smtClean="0"/>
              <a:t> </a:t>
            </a:r>
            <a:r>
              <a:rPr lang="nl-NL" dirty="0" smtClean="0">
                <a:sym typeface="Wingdings" panose="05000000000000000000" pitchFamily="2" charset="2"/>
              </a:rPr>
              <a:t> bestuur</a:t>
            </a:r>
          </a:p>
          <a:p>
            <a:pPr marL="0" indent="0">
              <a:buNone/>
            </a:pPr>
            <a:endParaRPr lang="nl-NL" dirty="0">
              <a:sym typeface="Wingdings" panose="05000000000000000000" pitchFamily="2" charset="2"/>
            </a:endParaRPr>
          </a:p>
          <a:p>
            <a:pPr marL="0" indent="0">
              <a:buNone/>
            </a:pPr>
            <a:endParaRPr lang="nl-NL" b="1" dirty="0" smtClean="0">
              <a:sym typeface="Wingdings" panose="05000000000000000000" pitchFamily="2" charset="2"/>
            </a:endParaRPr>
          </a:p>
          <a:p>
            <a:pPr marL="0" indent="0">
              <a:buNone/>
            </a:pPr>
            <a:endParaRPr lang="nl-NL" b="1" dirty="0">
              <a:sym typeface="Wingdings" panose="05000000000000000000" pitchFamily="2" charset="2"/>
            </a:endParaRPr>
          </a:p>
          <a:p>
            <a:pPr marL="0" indent="0">
              <a:buNone/>
            </a:pPr>
            <a:r>
              <a:rPr lang="nl-NL" b="1" dirty="0" smtClean="0">
                <a:sym typeface="Wingdings" panose="05000000000000000000" pitchFamily="2" charset="2"/>
              </a:rPr>
              <a:t>Specialiseren  </a:t>
            </a:r>
            <a:r>
              <a:rPr lang="nl-NL" b="1" dirty="0">
                <a:sym typeface="Wingdings" panose="05000000000000000000" pitchFamily="2" charset="2"/>
              </a:rPr>
              <a:t>verbreden</a:t>
            </a:r>
            <a:r>
              <a:rPr lang="nl-NL" b="1" dirty="0" smtClean="0">
                <a:sym typeface="Wingdings" panose="05000000000000000000" pitchFamily="2" charset="2"/>
              </a:rPr>
              <a:t/>
            </a:r>
            <a:br>
              <a:rPr lang="nl-NL" b="1" dirty="0" smtClean="0">
                <a:sym typeface="Wingdings" panose="05000000000000000000" pitchFamily="2" charset="2"/>
              </a:rPr>
            </a:br>
            <a:endParaRPr lang="nl-NL" b="1" dirty="0" smtClean="0"/>
          </a:p>
          <a:p>
            <a:endParaRPr lang="nl-NL" dirty="0"/>
          </a:p>
        </p:txBody>
      </p:sp>
      <p:pic>
        <p:nvPicPr>
          <p:cNvPr id="8194" name="Picture 2" descr="http://www.blgexecutivesearch.com/fileadmin/_processed_/csm_BLG-Horizontaal-het-nieuwe-verticaal_1bb73b56f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1876" y="2803688"/>
            <a:ext cx="6005389" cy="3002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1864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Groei en</a:t>
            </a:r>
            <a:endParaRPr lang="nl-NL" dirty="0"/>
          </a:p>
        </p:txBody>
      </p:sp>
      <p:sp>
        <p:nvSpPr>
          <p:cNvPr id="3" name="Tijdelijke aanduiding voor inhoud 2"/>
          <p:cNvSpPr>
            <a:spLocks noGrp="1"/>
          </p:cNvSpPr>
          <p:nvPr>
            <p:ph idx="1"/>
          </p:nvPr>
        </p:nvSpPr>
        <p:spPr/>
        <p:txBody>
          <a:bodyPr>
            <a:normAutofit/>
          </a:bodyPr>
          <a:lstStyle/>
          <a:p>
            <a:pPr marL="0" lvl="0" indent="0">
              <a:buNone/>
            </a:pPr>
            <a:r>
              <a:rPr lang="nl-NL" b="1" dirty="0" smtClean="0"/>
              <a:t>Individueel niveau</a:t>
            </a:r>
            <a:br>
              <a:rPr lang="nl-NL" b="1" dirty="0" smtClean="0"/>
            </a:br>
            <a:endParaRPr lang="nl-NL" dirty="0"/>
          </a:p>
          <a:p>
            <a:pPr lvl="0"/>
            <a:r>
              <a:rPr lang="nl-NL" dirty="0" smtClean="0"/>
              <a:t>Wat </a:t>
            </a:r>
            <a:r>
              <a:rPr lang="nl-NL" dirty="0"/>
              <a:t>zou je nog wel eens willen proberen binnen </a:t>
            </a:r>
            <a:r>
              <a:rPr lang="nl-NL" dirty="0" smtClean="0"/>
              <a:t>scouting? </a:t>
            </a:r>
          </a:p>
          <a:p>
            <a:pPr lvl="0"/>
            <a:r>
              <a:rPr lang="nl-NL" dirty="0" smtClean="0"/>
              <a:t>Zou </a:t>
            </a:r>
            <a:r>
              <a:rPr lang="nl-NL" dirty="0"/>
              <a:t>je zelf willen groeien? </a:t>
            </a:r>
            <a:endParaRPr lang="nl-NL" dirty="0" smtClean="0"/>
          </a:p>
          <a:p>
            <a:pPr lvl="0"/>
            <a:r>
              <a:rPr lang="nl-NL" dirty="0" smtClean="0"/>
              <a:t>Welke </a:t>
            </a:r>
            <a:r>
              <a:rPr lang="nl-NL" dirty="0"/>
              <a:t>ambities heb je? Bij wie kun je </a:t>
            </a:r>
            <a:r>
              <a:rPr lang="nl-NL" dirty="0" smtClean="0"/>
              <a:t>terecht binnen je groep? </a:t>
            </a:r>
            <a:br>
              <a:rPr lang="nl-NL" dirty="0" smtClean="0"/>
            </a:br>
            <a:r>
              <a:rPr lang="nl-NL" dirty="0" smtClean="0"/>
              <a:t/>
            </a:r>
            <a:br>
              <a:rPr lang="nl-NL" dirty="0" smtClean="0"/>
            </a:br>
            <a:r>
              <a:rPr lang="nl-NL" dirty="0" smtClean="0"/>
              <a:t>Vb</a:t>
            </a:r>
            <a:r>
              <a:rPr lang="nl-NL" dirty="0"/>
              <a:t>. competentiespel, 360 </a:t>
            </a:r>
            <a:r>
              <a:rPr lang="nl-NL" dirty="0" smtClean="0"/>
              <a:t>feedback,…</a:t>
            </a:r>
            <a:endParaRPr lang="nl-NL" dirty="0"/>
          </a:p>
          <a:p>
            <a:endParaRPr lang="nl-NL" dirty="0"/>
          </a:p>
        </p:txBody>
      </p:sp>
    </p:spTree>
    <p:extLst>
      <p:ext uri="{BB962C8B-B14F-4D97-AF65-F5344CB8AC3E}">
        <p14:creationId xmlns:p14="http://schemas.microsoft.com/office/powerpoint/2010/main" val="42746984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descr="Gerelateerde afbeeld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80575" y="3942251"/>
            <a:ext cx="1673225" cy="2695128"/>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nl-NL" dirty="0" smtClean="0"/>
              <a:t>Groeien</a:t>
            </a:r>
            <a:endParaRPr lang="nl-NL" dirty="0"/>
          </a:p>
        </p:txBody>
      </p:sp>
      <p:sp>
        <p:nvSpPr>
          <p:cNvPr id="3" name="Tijdelijke aanduiding voor inhoud 2"/>
          <p:cNvSpPr>
            <a:spLocks noGrp="1"/>
          </p:cNvSpPr>
          <p:nvPr>
            <p:ph idx="1"/>
          </p:nvPr>
        </p:nvSpPr>
        <p:spPr>
          <a:xfrm>
            <a:off x="838200" y="1326091"/>
            <a:ext cx="10515600" cy="5039539"/>
          </a:xfrm>
        </p:spPr>
        <p:txBody>
          <a:bodyPr>
            <a:normAutofit/>
          </a:bodyPr>
          <a:lstStyle/>
          <a:p>
            <a:pPr marL="0" lvl="0" indent="0">
              <a:buNone/>
            </a:pPr>
            <a:r>
              <a:rPr lang="nl-NL" b="1" dirty="0" smtClean="0"/>
              <a:t>Teamniveau </a:t>
            </a:r>
          </a:p>
          <a:p>
            <a:pPr marL="0" lvl="0" indent="0">
              <a:buNone/>
            </a:pPr>
            <a:r>
              <a:rPr lang="nl-NL" dirty="0" smtClean="0"/>
              <a:t>Teambuilding </a:t>
            </a:r>
            <a:br>
              <a:rPr lang="nl-NL" dirty="0" smtClean="0"/>
            </a:br>
            <a:r>
              <a:rPr lang="nl-NL" dirty="0" smtClean="0"/>
              <a:t>Programma’s </a:t>
            </a:r>
            <a:r>
              <a:rPr lang="nl-NL" dirty="0"/>
              <a:t>maken en </a:t>
            </a:r>
            <a:r>
              <a:rPr lang="nl-NL" dirty="0" smtClean="0"/>
              <a:t>evalueren.</a:t>
            </a:r>
            <a:br>
              <a:rPr lang="nl-NL" dirty="0" smtClean="0"/>
            </a:br>
            <a:r>
              <a:rPr lang="nl-NL" dirty="0" smtClean="0"/>
              <a:t>Wie </a:t>
            </a:r>
            <a:r>
              <a:rPr lang="nl-NL" dirty="0"/>
              <a:t>heeft welk talent en hoe kunnen we dit inzetten</a:t>
            </a:r>
            <a:r>
              <a:rPr lang="nl-NL" dirty="0" smtClean="0"/>
              <a:t>?</a:t>
            </a:r>
            <a:br>
              <a:rPr lang="nl-NL" dirty="0" smtClean="0"/>
            </a:br>
            <a:r>
              <a:rPr lang="nl-NL" dirty="0" smtClean="0"/>
              <a:t>Overleg </a:t>
            </a:r>
            <a:r>
              <a:rPr lang="nl-NL" dirty="0"/>
              <a:t>binnen het eigen team? Wie regelt wat? </a:t>
            </a:r>
            <a:r>
              <a:rPr lang="nl-NL" dirty="0" smtClean="0"/>
              <a:t/>
            </a:r>
            <a:br>
              <a:rPr lang="nl-NL" dirty="0" smtClean="0"/>
            </a:br>
            <a:r>
              <a:rPr lang="nl-NL" dirty="0"/>
              <a:t/>
            </a:r>
            <a:br>
              <a:rPr lang="nl-NL" dirty="0"/>
            </a:br>
            <a:r>
              <a:rPr lang="nl-NL" i="1" dirty="0" smtClean="0"/>
              <a:t>Vb. Oefening; </a:t>
            </a:r>
            <a:r>
              <a:rPr lang="nl-NL" i="1" dirty="0"/>
              <a:t>ga met je team bij elkaar zitten en geef elkaar terug wat iemand zijn of haar talenten zijn binnen het team. Waarvoor kun je écht bij deze persoon terecht. </a:t>
            </a:r>
            <a:r>
              <a:rPr lang="nl-NL" i="1" dirty="0" smtClean="0"/>
              <a:t/>
            </a:r>
            <a:br>
              <a:rPr lang="nl-NL" i="1" dirty="0" smtClean="0"/>
            </a:br>
            <a:r>
              <a:rPr lang="nl-NL" i="1" dirty="0" smtClean="0"/>
              <a:t>In </a:t>
            </a:r>
            <a:r>
              <a:rPr lang="nl-NL" i="1" dirty="0"/>
              <a:t>welke situaties ga je naar dit teamlid?</a:t>
            </a:r>
            <a:r>
              <a:rPr lang="nl-NL" dirty="0"/>
              <a:t> </a:t>
            </a:r>
            <a:endParaRPr lang="nl-NL" dirty="0" smtClean="0"/>
          </a:p>
          <a:p>
            <a:pPr marL="0" lvl="0" indent="0">
              <a:buNone/>
            </a:pPr>
            <a:r>
              <a:rPr lang="nl-NL" dirty="0"/>
              <a:t> </a:t>
            </a:r>
            <a:r>
              <a:rPr lang="nl-NL" dirty="0" smtClean="0"/>
              <a:t> </a:t>
            </a:r>
            <a:br>
              <a:rPr lang="nl-NL" dirty="0" smtClean="0"/>
            </a:br>
            <a:r>
              <a:rPr lang="nl-NL" i="1" dirty="0" smtClean="0"/>
              <a:t>Vb. roos (stekels, knop, bloem)</a:t>
            </a:r>
            <a:endParaRPr lang="nl-NL" sz="2400" i="1" dirty="0"/>
          </a:p>
          <a:p>
            <a:endParaRPr lang="nl-NL" dirty="0"/>
          </a:p>
        </p:txBody>
      </p:sp>
      <p:sp>
        <p:nvSpPr>
          <p:cNvPr id="5" name="AutoShape 4" descr="http://www.debloeienderoos.nl/images/img0015.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2729636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59169" y="2530477"/>
            <a:ext cx="9144000" cy="749829"/>
          </a:xfrm>
        </p:spPr>
        <p:txBody>
          <a:bodyPr/>
          <a:lstStyle/>
          <a:p>
            <a:r>
              <a:rPr lang="nl-NL" dirty="0" smtClean="0"/>
              <a:t>Binden</a:t>
            </a:r>
            <a:endParaRPr lang="nl-NL" dirty="0"/>
          </a:p>
        </p:txBody>
      </p:sp>
    </p:spTree>
    <p:extLst>
      <p:ext uri="{BB962C8B-B14F-4D97-AF65-F5344CB8AC3E}">
        <p14:creationId xmlns:p14="http://schemas.microsoft.com/office/powerpoint/2010/main" val="12411931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Groeien</a:t>
            </a:r>
            <a:endParaRPr lang="nl-NL" dirty="0"/>
          </a:p>
        </p:txBody>
      </p:sp>
      <p:sp>
        <p:nvSpPr>
          <p:cNvPr id="3" name="Tijdelijke aanduiding voor inhoud 2"/>
          <p:cNvSpPr>
            <a:spLocks noGrp="1"/>
          </p:cNvSpPr>
          <p:nvPr>
            <p:ph idx="1"/>
          </p:nvPr>
        </p:nvSpPr>
        <p:spPr/>
        <p:txBody>
          <a:bodyPr/>
          <a:lstStyle/>
          <a:p>
            <a:pPr marL="0" indent="0">
              <a:buNone/>
            </a:pPr>
            <a:r>
              <a:rPr lang="nl-NL" b="1" dirty="0" smtClean="0"/>
              <a:t>Groepsniveau</a:t>
            </a:r>
            <a:r>
              <a:rPr lang="nl-NL" dirty="0"/>
              <a:t/>
            </a:r>
            <a:br>
              <a:rPr lang="nl-NL" dirty="0"/>
            </a:br>
            <a:r>
              <a:rPr lang="nl-NL" dirty="0" smtClean="0"/>
              <a:t>Groepsontwikkeling</a:t>
            </a:r>
            <a:br>
              <a:rPr lang="nl-NL" dirty="0" smtClean="0"/>
            </a:br>
            <a:r>
              <a:rPr lang="nl-NL" dirty="0" smtClean="0"/>
              <a:t>Groepsraden </a:t>
            </a:r>
            <a:br>
              <a:rPr lang="nl-NL" dirty="0" smtClean="0"/>
            </a:br>
            <a:r>
              <a:rPr lang="nl-NL" dirty="0" smtClean="0"/>
              <a:t>Leren van elkaar, speltakken onderling</a:t>
            </a:r>
            <a:br>
              <a:rPr lang="nl-NL" dirty="0" smtClean="0"/>
            </a:br>
            <a:r>
              <a:rPr lang="nl-NL" dirty="0" smtClean="0"/>
              <a:t>Overleg </a:t>
            </a:r>
            <a:r>
              <a:rPr lang="nl-NL" dirty="0"/>
              <a:t>en afstemming tussen </a:t>
            </a:r>
            <a:r>
              <a:rPr lang="nl-NL" dirty="0" smtClean="0"/>
              <a:t>speltakken</a:t>
            </a:r>
            <a:br>
              <a:rPr lang="nl-NL" dirty="0" smtClean="0"/>
            </a:br>
            <a:r>
              <a:rPr lang="nl-NL" dirty="0" smtClean="0"/>
              <a:t>Huishoudelijk reglement</a:t>
            </a:r>
            <a:br>
              <a:rPr lang="nl-NL" dirty="0" smtClean="0"/>
            </a:br>
            <a:r>
              <a:rPr lang="nl-NL" dirty="0" smtClean="0"/>
              <a:t>Praktijkbegeleiders</a:t>
            </a:r>
            <a:br>
              <a:rPr lang="nl-NL" dirty="0" smtClean="0"/>
            </a:br>
            <a:r>
              <a:rPr lang="nl-NL" dirty="0" smtClean="0"/>
              <a:t>Vrijwilligersbeleid</a:t>
            </a:r>
            <a:r>
              <a:rPr lang="nl-NL" dirty="0"/>
              <a:t/>
            </a:r>
            <a:br>
              <a:rPr lang="nl-NL" dirty="0"/>
            </a:br>
            <a:r>
              <a:rPr lang="nl-NL" dirty="0" smtClean="0"/>
              <a:t/>
            </a:r>
            <a:br>
              <a:rPr lang="nl-NL" dirty="0" smtClean="0"/>
            </a:br>
            <a:r>
              <a:rPr lang="nl-NL" dirty="0" smtClean="0"/>
              <a:t>Inzet </a:t>
            </a:r>
            <a:r>
              <a:rPr lang="nl-NL" dirty="0"/>
              <a:t>leiding – </a:t>
            </a:r>
            <a:r>
              <a:rPr lang="nl-NL" dirty="0" smtClean="0"/>
              <a:t>doorstroom mogelijkheden?</a:t>
            </a:r>
            <a:br>
              <a:rPr lang="nl-NL" dirty="0" smtClean="0"/>
            </a:br>
            <a:endParaRPr lang="nl-NL" dirty="0"/>
          </a:p>
          <a:p>
            <a:endParaRPr lang="nl-NL" dirty="0"/>
          </a:p>
        </p:txBody>
      </p:sp>
      <p:pic>
        <p:nvPicPr>
          <p:cNvPr id="22530" name="Picture 2" descr="Afbeeldingsresultaat voor stilstaan is vooruitg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0623" y="1326092"/>
            <a:ext cx="2575902" cy="3480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879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Leren van successen</a:t>
            </a:r>
            <a:endParaRPr lang="nl-NL" dirty="0"/>
          </a:p>
        </p:txBody>
      </p:sp>
      <p:sp>
        <p:nvSpPr>
          <p:cNvPr id="3" name="Tijdelijke aanduiding voor inhoud 2"/>
          <p:cNvSpPr>
            <a:spLocks noGrp="1"/>
          </p:cNvSpPr>
          <p:nvPr>
            <p:ph idx="1"/>
          </p:nvPr>
        </p:nvSpPr>
        <p:spPr/>
        <p:txBody>
          <a:bodyPr/>
          <a:lstStyle/>
          <a:p>
            <a:r>
              <a:rPr lang="nl-NL" dirty="0" smtClean="0"/>
              <a:t>Wat is de sterkte van jouw groep?</a:t>
            </a:r>
          </a:p>
          <a:p>
            <a:pPr marL="0" indent="0">
              <a:buNone/>
            </a:pPr>
            <a:endParaRPr lang="nl-NL" dirty="0" smtClean="0"/>
          </a:p>
          <a:p>
            <a:pPr marL="0" indent="0">
              <a:buNone/>
            </a:pPr>
            <a:r>
              <a:rPr lang="nl-NL" dirty="0" smtClean="0"/>
              <a:t>Beschrijf in een korte alinea:</a:t>
            </a:r>
          </a:p>
          <a:p>
            <a:r>
              <a:rPr lang="nl-NL" dirty="0" smtClean="0"/>
              <a:t>Wat </a:t>
            </a:r>
          </a:p>
          <a:p>
            <a:r>
              <a:rPr lang="nl-NL" dirty="0" smtClean="0"/>
              <a:t>Hoe</a:t>
            </a:r>
          </a:p>
          <a:p>
            <a:r>
              <a:rPr lang="nl-NL" dirty="0" smtClean="0"/>
              <a:t>Wanneer </a:t>
            </a:r>
          </a:p>
          <a:p>
            <a:endParaRPr lang="nl-NL" dirty="0"/>
          </a:p>
        </p:txBody>
      </p:sp>
      <p:pic>
        <p:nvPicPr>
          <p:cNvPr id="14338" name="Picture 2" descr="Gerelateerde afbeel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2160" y="2534180"/>
            <a:ext cx="314325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9099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Leren van elkaar</a:t>
            </a:r>
            <a:endParaRPr lang="nl-NL" dirty="0"/>
          </a:p>
        </p:txBody>
      </p:sp>
      <p:sp>
        <p:nvSpPr>
          <p:cNvPr id="3" name="Tijdelijke aanduiding voor inhoud 2"/>
          <p:cNvSpPr>
            <a:spLocks noGrp="1"/>
          </p:cNvSpPr>
          <p:nvPr>
            <p:ph idx="1"/>
          </p:nvPr>
        </p:nvSpPr>
        <p:spPr/>
        <p:txBody>
          <a:bodyPr/>
          <a:lstStyle/>
          <a:p>
            <a:r>
              <a:rPr lang="nl-NL" dirty="0" smtClean="0"/>
              <a:t>Wat is een zwakte van jouw groep?</a:t>
            </a:r>
            <a:br>
              <a:rPr lang="nl-NL" dirty="0" smtClean="0"/>
            </a:br>
            <a:endParaRPr lang="nl-NL" dirty="0" smtClean="0"/>
          </a:p>
          <a:p>
            <a:pPr marL="0" indent="0">
              <a:buNone/>
            </a:pPr>
            <a:r>
              <a:rPr lang="nl-NL" dirty="0"/>
              <a:t>Beschrijf in een korte alinea:</a:t>
            </a:r>
          </a:p>
          <a:p>
            <a:r>
              <a:rPr lang="nl-NL" dirty="0" smtClean="0"/>
              <a:t>Wat</a:t>
            </a:r>
          </a:p>
          <a:p>
            <a:r>
              <a:rPr lang="nl-NL" dirty="0" smtClean="0"/>
              <a:t>Hoe </a:t>
            </a:r>
          </a:p>
          <a:p>
            <a:r>
              <a:rPr lang="nl-NL" dirty="0" smtClean="0"/>
              <a:t>Wanneer</a:t>
            </a:r>
            <a:br>
              <a:rPr lang="nl-NL" dirty="0" smtClean="0"/>
            </a:br>
            <a:endParaRPr lang="nl-NL" dirty="0"/>
          </a:p>
        </p:txBody>
      </p:sp>
      <p:pic>
        <p:nvPicPr>
          <p:cNvPr id="13316" name="Picture 4" descr="Gerelateerde afbeel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2093" y="3153855"/>
            <a:ext cx="3364767" cy="252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5781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Dingen in beweging zetten…….</a:t>
            </a:r>
            <a:endParaRPr lang="nl-NL" dirty="0"/>
          </a:p>
        </p:txBody>
      </p:sp>
      <p:sp>
        <p:nvSpPr>
          <p:cNvPr id="3" name="Tijdelijke aanduiding voor inhoud 2"/>
          <p:cNvSpPr>
            <a:spLocks noGrp="1"/>
          </p:cNvSpPr>
          <p:nvPr>
            <p:ph idx="1"/>
          </p:nvPr>
        </p:nvSpPr>
        <p:spPr/>
        <p:txBody>
          <a:bodyPr/>
          <a:lstStyle/>
          <a:p>
            <a:pPr marL="0" indent="0">
              <a:buNone/>
            </a:pPr>
            <a:endParaRPr lang="nl-NL" dirty="0" smtClean="0">
              <a:hlinkClick r:id="rId2"/>
            </a:endParaRPr>
          </a:p>
          <a:p>
            <a:pPr marL="0" indent="0">
              <a:buNone/>
            </a:pPr>
            <a:endParaRPr lang="nl-NL" dirty="0">
              <a:hlinkClick r:id="rId2"/>
            </a:endParaRPr>
          </a:p>
          <a:p>
            <a:pPr marL="0" indent="0">
              <a:buNone/>
            </a:pPr>
            <a:r>
              <a:rPr lang="nl-NL" dirty="0" smtClean="0">
                <a:hlinkClick r:id="rId2"/>
              </a:rPr>
              <a:t>https</a:t>
            </a:r>
            <a:r>
              <a:rPr lang="nl-NL" dirty="0">
                <a:hlinkClick r:id="rId2"/>
              </a:rPr>
              <a:t>://</a:t>
            </a:r>
            <a:r>
              <a:rPr lang="nl-NL" dirty="0" smtClean="0">
                <a:hlinkClick r:id="rId2"/>
              </a:rPr>
              <a:t>www.youtube.com/watch?v=fW8amMCVAJQ</a:t>
            </a:r>
            <a:endParaRPr lang="nl-NL" dirty="0" smtClean="0"/>
          </a:p>
          <a:p>
            <a:pPr marL="0" indent="0">
              <a:buNone/>
            </a:pPr>
            <a:endParaRPr lang="nl-NL" dirty="0" smtClean="0"/>
          </a:p>
          <a:p>
            <a:endParaRPr lang="nl-NL" dirty="0"/>
          </a:p>
          <a:p>
            <a:pPr marL="0" indent="0">
              <a:buNone/>
            </a:pPr>
            <a:r>
              <a:rPr lang="nl-NL" dirty="0" smtClean="0"/>
              <a:t>Wat neem jij vanavond mee?</a:t>
            </a:r>
            <a:br>
              <a:rPr lang="nl-NL" dirty="0" smtClean="0"/>
            </a:br>
            <a:r>
              <a:rPr lang="nl-NL" dirty="0" smtClean="0"/>
              <a:t>Wat ga jij doen om iets in beweging te zetten? </a:t>
            </a:r>
            <a:endParaRPr lang="nl-NL" dirty="0"/>
          </a:p>
        </p:txBody>
      </p:sp>
    </p:spTree>
    <p:extLst>
      <p:ext uri="{BB962C8B-B14F-4D97-AF65-F5344CB8AC3E}">
        <p14:creationId xmlns:p14="http://schemas.microsoft.com/office/powerpoint/2010/main" val="39986634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Binden</a:t>
            </a:r>
            <a:endParaRPr lang="nl-NL" dirty="0"/>
          </a:p>
        </p:txBody>
      </p:sp>
      <p:sp>
        <p:nvSpPr>
          <p:cNvPr id="3" name="Tijdelijke aanduiding voor inhoud 2"/>
          <p:cNvSpPr>
            <a:spLocks noGrp="1"/>
          </p:cNvSpPr>
          <p:nvPr>
            <p:ph idx="1"/>
          </p:nvPr>
        </p:nvSpPr>
        <p:spPr/>
        <p:txBody>
          <a:bodyPr>
            <a:normAutofit fontScale="77500" lnSpcReduction="20000"/>
          </a:bodyPr>
          <a:lstStyle/>
          <a:p>
            <a:pPr marL="0" indent="0" algn="ctr">
              <a:lnSpc>
                <a:spcPct val="120000"/>
              </a:lnSpc>
              <a:buFontTx/>
              <a:buNone/>
            </a:pPr>
            <a:r>
              <a:rPr lang="nl-NL" altLang="nl-NL" dirty="0" smtClean="0"/>
              <a:t>Zonder </a:t>
            </a:r>
            <a:r>
              <a:rPr lang="nl-NL" altLang="nl-NL" dirty="0"/>
              <a:t>actieve leden geen vereniging</a:t>
            </a:r>
            <a:r>
              <a:rPr lang="nl-NL" altLang="nl-NL" dirty="0" smtClean="0"/>
              <a:t>…</a:t>
            </a:r>
          </a:p>
          <a:p>
            <a:pPr marL="0" indent="0" algn="ctr">
              <a:lnSpc>
                <a:spcPct val="120000"/>
              </a:lnSpc>
              <a:buFontTx/>
              <a:buNone/>
            </a:pPr>
            <a:endParaRPr lang="nl-NL" altLang="nl-NL" dirty="0"/>
          </a:p>
          <a:p>
            <a:pPr marL="0" indent="0" algn="ctr">
              <a:lnSpc>
                <a:spcPct val="120000"/>
              </a:lnSpc>
              <a:buNone/>
            </a:pPr>
            <a:r>
              <a:rPr lang="nl-NL" dirty="0"/>
              <a:t>Vrijwilligers blijven langer als de sfeer goed is, als er prettig wordt samengewerkt</a:t>
            </a:r>
          </a:p>
          <a:p>
            <a:pPr marL="0" indent="0" algn="ctr">
              <a:lnSpc>
                <a:spcPct val="120000"/>
              </a:lnSpc>
              <a:buFontTx/>
              <a:buNone/>
            </a:pPr>
            <a:endParaRPr lang="nl-NL" altLang="nl-NL" dirty="0" smtClean="0"/>
          </a:p>
          <a:p>
            <a:pPr marL="0" indent="0" algn="ctr">
              <a:lnSpc>
                <a:spcPct val="120000"/>
              </a:lnSpc>
              <a:buFontTx/>
              <a:buNone/>
            </a:pPr>
            <a:r>
              <a:rPr lang="nl-NL" dirty="0" smtClean="0"/>
              <a:t>Vrijwilligers </a:t>
            </a:r>
            <a:r>
              <a:rPr lang="nl-NL" dirty="0"/>
              <a:t>vinden is lastig, bovendien duurt het soms een tijdje voordat ze, met de nodige hulp goed functioneren. Dan wil je ze natuurlijk heel graag houden!</a:t>
            </a:r>
            <a:endParaRPr lang="nl-NL" altLang="nl-NL" dirty="0"/>
          </a:p>
          <a:p>
            <a:pPr marL="0" indent="0" algn="ctr">
              <a:lnSpc>
                <a:spcPct val="120000"/>
              </a:lnSpc>
              <a:buNone/>
            </a:pPr>
            <a:endParaRPr lang="nl-NL" dirty="0"/>
          </a:p>
          <a:p>
            <a:pPr marL="0" indent="0" algn="ctr">
              <a:lnSpc>
                <a:spcPct val="120000"/>
              </a:lnSpc>
              <a:buNone/>
            </a:pPr>
            <a:r>
              <a:rPr lang="nl-NL" sz="5200" dirty="0" smtClean="0">
                <a:solidFill>
                  <a:srgbClr val="00B050"/>
                </a:solidFill>
              </a:rPr>
              <a:t>HOE?</a:t>
            </a:r>
            <a:endParaRPr lang="nl-NL" sz="5200" dirty="0">
              <a:solidFill>
                <a:srgbClr val="00B050"/>
              </a:solidFill>
            </a:endParaRPr>
          </a:p>
        </p:txBody>
      </p:sp>
    </p:spTree>
    <p:extLst>
      <p:ext uri="{BB962C8B-B14F-4D97-AF65-F5344CB8AC3E}">
        <p14:creationId xmlns:p14="http://schemas.microsoft.com/office/powerpoint/2010/main" val="2518924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Voorbeelden uit de regio</a:t>
            </a:r>
            <a:endParaRPr lang="nl-NL" dirty="0"/>
          </a:p>
        </p:txBody>
      </p:sp>
      <p:sp>
        <p:nvSpPr>
          <p:cNvPr id="3" name="Tijdelijke aanduiding voor inhoud 2"/>
          <p:cNvSpPr>
            <a:spLocks noGrp="1"/>
          </p:cNvSpPr>
          <p:nvPr>
            <p:ph idx="1"/>
          </p:nvPr>
        </p:nvSpPr>
        <p:spPr/>
        <p:txBody>
          <a:bodyPr/>
          <a:lstStyle/>
          <a:p>
            <a:pPr marL="0" indent="0">
              <a:buNone/>
            </a:pPr>
            <a:endParaRPr lang="nl-NL" dirty="0" smtClean="0"/>
          </a:p>
          <a:p>
            <a:pPr marL="0" indent="0" algn="ctr">
              <a:buNone/>
            </a:pPr>
            <a:r>
              <a:rPr lang="nl-NL" dirty="0" smtClean="0"/>
              <a:t>Wat </a:t>
            </a:r>
            <a:r>
              <a:rPr lang="nl-NL" dirty="0"/>
              <a:t>doen jullie in je groep om mensen te behouden?</a:t>
            </a:r>
            <a:endParaRPr lang="nl-NL" dirty="0"/>
          </a:p>
        </p:txBody>
      </p:sp>
      <p:pic>
        <p:nvPicPr>
          <p:cNvPr id="10242" name="Picture 2" descr="Afbeeldingsresultaat voor vrijwilligersbele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6597" y="2384594"/>
            <a:ext cx="2558806" cy="3614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669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Welkom</a:t>
            </a:r>
            <a:endParaRPr lang="nl-NL" dirty="0"/>
          </a:p>
        </p:txBody>
      </p:sp>
      <p:sp>
        <p:nvSpPr>
          <p:cNvPr id="3" name="Tijdelijke aanduiding voor inhoud 2"/>
          <p:cNvSpPr>
            <a:spLocks noGrp="1"/>
          </p:cNvSpPr>
          <p:nvPr>
            <p:ph idx="1"/>
          </p:nvPr>
        </p:nvSpPr>
        <p:spPr>
          <a:xfrm>
            <a:off x="838200" y="1326092"/>
            <a:ext cx="10515600" cy="5180216"/>
          </a:xfrm>
        </p:spPr>
        <p:txBody>
          <a:bodyPr>
            <a:normAutofit/>
          </a:bodyPr>
          <a:lstStyle/>
          <a:p>
            <a:r>
              <a:rPr lang="nl-NL" dirty="0" smtClean="0"/>
              <a:t>Hoe worden nieuwe vrijwilligers welkom geheten in je groep?</a:t>
            </a:r>
          </a:p>
          <a:p>
            <a:endParaRPr lang="nl-NL" dirty="0" smtClean="0"/>
          </a:p>
          <a:p>
            <a:r>
              <a:rPr lang="nl-NL" dirty="0" smtClean="0"/>
              <a:t>Inwerkplan?</a:t>
            </a:r>
          </a:p>
          <a:p>
            <a:r>
              <a:rPr lang="nl-NL" dirty="0" smtClean="0"/>
              <a:t>Feedback?</a:t>
            </a:r>
          </a:p>
          <a:p>
            <a:r>
              <a:rPr lang="nl-NL" dirty="0" smtClean="0"/>
              <a:t>Aanspreekpunt?</a:t>
            </a:r>
          </a:p>
          <a:p>
            <a:r>
              <a:rPr lang="nl-NL" dirty="0" smtClean="0"/>
              <a:t>Verwachtingen?</a:t>
            </a:r>
          </a:p>
          <a:p>
            <a:pPr marL="0" indent="0" algn="ctr">
              <a:buNone/>
            </a:pPr>
            <a:endParaRPr lang="nl-NL" dirty="0" smtClean="0"/>
          </a:p>
          <a:p>
            <a:pPr marL="0" indent="0" algn="ctr">
              <a:buNone/>
            </a:pPr>
            <a:r>
              <a:rPr lang="nl-NL" dirty="0" smtClean="0"/>
              <a:t>vrijwilligers vanuit je groep</a:t>
            </a:r>
            <a:br>
              <a:rPr lang="nl-NL" dirty="0" smtClean="0"/>
            </a:br>
            <a:r>
              <a:rPr lang="nl-NL" dirty="0" err="1" smtClean="0"/>
              <a:t>vs</a:t>
            </a:r>
            <a:r>
              <a:rPr lang="nl-NL" dirty="0" smtClean="0"/>
              <a:t/>
            </a:r>
            <a:br>
              <a:rPr lang="nl-NL" dirty="0" smtClean="0"/>
            </a:br>
            <a:r>
              <a:rPr lang="nl-NL" dirty="0" smtClean="0"/>
              <a:t>vrijwilligers van buiten je groep</a:t>
            </a:r>
            <a:endParaRPr lang="nl-NL" dirty="0"/>
          </a:p>
        </p:txBody>
      </p:sp>
      <p:pic>
        <p:nvPicPr>
          <p:cNvPr id="1026" name="Picture 2" descr="https://vv-lsv.nl/wp-content/uploads/2014/07/barhul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0191" y="2242629"/>
            <a:ext cx="4819650" cy="2447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950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 vragen</a:t>
            </a:r>
            <a:endParaRPr lang="nl-NL" dirty="0"/>
          </a:p>
        </p:txBody>
      </p:sp>
      <p:sp>
        <p:nvSpPr>
          <p:cNvPr id="3" name="Tijdelijke aanduiding voor inhoud 2"/>
          <p:cNvSpPr>
            <a:spLocks noGrp="1"/>
          </p:cNvSpPr>
          <p:nvPr>
            <p:ph idx="1"/>
          </p:nvPr>
        </p:nvSpPr>
        <p:spPr>
          <a:xfrm>
            <a:off x="955431" y="2076369"/>
            <a:ext cx="10515600" cy="4351338"/>
          </a:xfrm>
        </p:spPr>
        <p:txBody>
          <a:bodyPr/>
          <a:lstStyle/>
          <a:p>
            <a:pPr marL="0" indent="0" algn="ctr">
              <a:buFontTx/>
              <a:buNone/>
            </a:pPr>
            <a:r>
              <a:rPr lang="nl-NL" altLang="nl-NL" sz="4000" dirty="0"/>
              <a:t>Waarom doe jij vrijwilligers werk?</a:t>
            </a:r>
          </a:p>
          <a:p>
            <a:pPr marL="0" indent="0" algn="ctr">
              <a:buFontTx/>
              <a:buNone/>
            </a:pPr>
            <a:endParaRPr lang="nl-NL" altLang="nl-NL" sz="4000" dirty="0"/>
          </a:p>
          <a:p>
            <a:pPr marL="0" indent="0" algn="ctr">
              <a:buFontTx/>
              <a:buNone/>
            </a:pPr>
            <a:r>
              <a:rPr lang="nl-NL" altLang="nl-NL" sz="4000" dirty="0"/>
              <a:t>Waarom blijf je dit doen?</a:t>
            </a:r>
          </a:p>
          <a:p>
            <a:pPr marL="0" indent="0" algn="ctr">
              <a:buFontTx/>
              <a:buNone/>
            </a:pPr>
            <a:endParaRPr lang="nl-NL" altLang="nl-NL" dirty="0"/>
          </a:p>
          <a:p>
            <a:endParaRPr lang="nl-NL" dirty="0"/>
          </a:p>
        </p:txBody>
      </p:sp>
    </p:spTree>
    <p:extLst>
      <p:ext uri="{BB962C8B-B14F-4D97-AF65-F5344CB8AC3E}">
        <p14:creationId xmlns:p14="http://schemas.microsoft.com/office/powerpoint/2010/main" val="11557763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Betrokkenheid op 5 </a:t>
            </a:r>
            <a:r>
              <a:rPr lang="nl-NL" dirty="0" err="1" smtClean="0"/>
              <a:t>niveau’s</a:t>
            </a:r>
            <a:endParaRPr lang="nl-NL" dirty="0"/>
          </a:p>
        </p:txBody>
      </p:sp>
      <p:sp>
        <p:nvSpPr>
          <p:cNvPr id="3" name="Tijdelijke aanduiding voor inhoud 2"/>
          <p:cNvSpPr>
            <a:spLocks noGrp="1"/>
          </p:cNvSpPr>
          <p:nvPr>
            <p:ph idx="1"/>
          </p:nvPr>
        </p:nvSpPr>
        <p:spPr>
          <a:xfrm>
            <a:off x="838200" y="1326091"/>
            <a:ext cx="10515600" cy="4828523"/>
          </a:xfrm>
        </p:spPr>
        <p:txBody>
          <a:bodyPr>
            <a:normAutofit fontScale="55000" lnSpcReduction="20000"/>
          </a:bodyPr>
          <a:lstStyle/>
          <a:p>
            <a:pPr marL="514350" indent="-514350">
              <a:buFont typeface="+mj-lt"/>
              <a:buAutoNum type="arabicPeriod"/>
              <a:defRPr/>
            </a:pPr>
            <a:r>
              <a:rPr lang="nl-NL" sz="3200" b="1" dirty="0" smtClean="0"/>
              <a:t>Bij </a:t>
            </a:r>
            <a:r>
              <a:rPr lang="nl-NL" sz="3200" b="1" dirty="0"/>
              <a:t>de missie </a:t>
            </a:r>
            <a:r>
              <a:rPr lang="nl-NL" sz="3200" b="1" dirty="0">
                <a:sym typeface="Wingdings" panose="05000000000000000000" pitchFamily="2" charset="2"/>
              </a:rPr>
              <a:t> waarom zijn we er en doen we wat we doen? </a:t>
            </a:r>
          </a:p>
          <a:p>
            <a:pPr marL="0" indent="0">
              <a:buFontTx/>
              <a:buNone/>
              <a:defRPr/>
            </a:pPr>
            <a:r>
              <a:rPr lang="nl-NL" dirty="0">
                <a:sym typeface="Wingdings" panose="05000000000000000000" pitchFamily="2" charset="2"/>
              </a:rPr>
              <a:t>Mensen die zich verbinden aan de visie van de </a:t>
            </a:r>
            <a:r>
              <a:rPr lang="nl-NL" dirty="0" smtClean="0">
                <a:sym typeface="Wingdings" panose="05000000000000000000" pitchFamily="2" charset="2"/>
              </a:rPr>
              <a:t>vereniging.</a:t>
            </a:r>
          </a:p>
          <a:p>
            <a:pPr marL="0" indent="0">
              <a:buFontTx/>
              <a:buNone/>
              <a:defRPr/>
            </a:pPr>
            <a:r>
              <a:rPr lang="nl-NL" sz="3200" b="1" dirty="0">
                <a:sym typeface="Wingdings" panose="05000000000000000000" pitchFamily="2" charset="2"/>
              </a:rPr>
              <a:t/>
            </a:r>
            <a:br>
              <a:rPr lang="nl-NL" sz="3200" b="1" dirty="0">
                <a:sym typeface="Wingdings" panose="05000000000000000000" pitchFamily="2" charset="2"/>
              </a:rPr>
            </a:br>
            <a:r>
              <a:rPr lang="nl-NL" sz="3200" b="1" dirty="0" smtClean="0">
                <a:sym typeface="Wingdings" panose="05000000000000000000" pitchFamily="2" charset="2"/>
              </a:rPr>
              <a:t>2. Bij </a:t>
            </a:r>
            <a:r>
              <a:rPr lang="nl-NL" sz="3200" b="1" dirty="0">
                <a:sym typeface="Wingdings" panose="05000000000000000000" pitchFamily="2" charset="2"/>
              </a:rPr>
              <a:t>de organisatie  hoe zijn we aan het werk? En waar vindt het werk plaats?</a:t>
            </a:r>
          </a:p>
          <a:p>
            <a:pPr marL="0" indent="0">
              <a:buFontTx/>
              <a:buNone/>
              <a:defRPr/>
            </a:pPr>
            <a:r>
              <a:rPr lang="nl-NL" dirty="0">
                <a:sym typeface="Wingdings" panose="05000000000000000000" pitchFamily="2" charset="2"/>
              </a:rPr>
              <a:t>Mensen die iets hebben met de organisatorische taken binnen de organisatie kunnen sterk betrokken zijn zolang er iets op te bouwen of te regelen is</a:t>
            </a:r>
            <a:r>
              <a:rPr lang="nl-NL" dirty="0" smtClean="0">
                <a:sym typeface="Wingdings" panose="05000000000000000000" pitchFamily="2" charset="2"/>
              </a:rPr>
              <a:t>.</a:t>
            </a:r>
            <a:br>
              <a:rPr lang="nl-NL" dirty="0" smtClean="0">
                <a:sym typeface="Wingdings" panose="05000000000000000000" pitchFamily="2" charset="2"/>
              </a:rPr>
            </a:br>
            <a:endParaRPr lang="nl-NL" dirty="0">
              <a:sym typeface="Wingdings" panose="05000000000000000000" pitchFamily="2" charset="2"/>
            </a:endParaRPr>
          </a:p>
          <a:p>
            <a:pPr marL="0" indent="0">
              <a:buNone/>
              <a:defRPr/>
            </a:pPr>
            <a:r>
              <a:rPr lang="nl-NL" sz="3200" b="1" dirty="0" smtClean="0">
                <a:sym typeface="Wingdings" panose="05000000000000000000" pitchFamily="2" charset="2"/>
              </a:rPr>
              <a:t>3. Bij </a:t>
            </a:r>
            <a:r>
              <a:rPr lang="nl-NL" sz="3200" b="1" dirty="0">
                <a:sym typeface="Wingdings" panose="05000000000000000000" pitchFamily="2" charset="2"/>
              </a:rPr>
              <a:t>de uitvoering  de projecten en activiteiten, wat doen we?</a:t>
            </a:r>
          </a:p>
          <a:p>
            <a:pPr marL="0" indent="0">
              <a:buFontTx/>
              <a:buNone/>
              <a:defRPr/>
            </a:pPr>
            <a:r>
              <a:rPr lang="nl-NL" dirty="0">
                <a:sym typeface="Wingdings" panose="05000000000000000000" pitchFamily="2" charset="2"/>
              </a:rPr>
              <a:t>Mensen die zich richten op de uitvoering kunnen sterk betrokken zijn op het moment dat er een taak of activiteit is, die precies past bij wat zij belangrijk vinden. Daarom heen zie en hoor je ze nauwelijks</a:t>
            </a:r>
            <a:r>
              <a:rPr lang="nl-NL" dirty="0" smtClean="0">
                <a:sym typeface="Wingdings" panose="05000000000000000000" pitchFamily="2" charset="2"/>
              </a:rPr>
              <a:t>.</a:t>
            </a:r>
            <a:br>
              <a:rPr lang="nl-NL" dirty="0" smtClean="0">
                <a:sym typeface="Wingdings" panose="05000000000000000000" pitchFamily="2" charset="2"/>
              </a:rPr>
            </a:br>
            <a:endParaRPr lang="nl-NL" dirty="0">
              <a:sym typeface="Wingdings" panose="05000000000000000000" pitchFamily="2" charset="2"/>
            </a:endParaRPr>
          </a:p>
          <a:p>
            <a:pPr marL="0" indent="0">
              <a:buNone/>
              <a:defRPr/>
            </a:pPr>
            <a:r>
              <a:rPr lang="nl-NL" sz="3200" b="1" dirty="0" smtClean="0">
                <a:sym typeface="Wingdings" panose="05000000000000000000" pitchFamily="2" charset="2"/>
              </a:rPr>
              <a:t>4. Bij </a:t>
            </a:r>
            <a:r>
              <a:rPr lang="nl-NL" sz="3200" b="1" dirty="0">
                <a:sym typeface="Wingdings" panose="05000000000000000000" pitchFamily="2" charset="2"/>
              </a:rPr>
              <a:t>de mensen  Wie ken ik, wie doen het en voor wie doe ik het</a:t>
            </a:r>
            <a:r>
              <a:rPr lang="nl-NL" sz="3200" b="1" dirty="0" smtClean="0">
                <a:sym typeface="Wingdings" panose="05000000000000000000" pitchFamily="2" charset="2"/>
              </a:rPr>
              <a:t>?</a:t>
            </a:r>
            <a:br>
              <a:rPr lang="nl-NL" sz="3200" b="1" dirty="0" smtClean="0">
                <a:sym typeface="Wingdings" panose="05000000000000000000" pitchFamily="2" charset="2"/>
              </a:rPr>
            </a:br>
            <a:r>
              <a:rPr lang="nl-NL" sz="3200" b="1" dirty="0" smtClean="0">
                <a:sym typeface="Wingdings" panose="05000000000000000000" pitchFamily="2" charset="2"/>
              </a:rPr>
              <a:t/>
            </a:r>
            <a:br>
              <a:rPr lang="nl-NL" sz="3200" b="1" dirty="0" smtClean="0">
                <a:sym typeface="Wingdings" panose="05000000000000000000" pitchFamily="2" charset="2"/>
              </a:rPr>
            </a:br>
            <a:r>
              <a:rPr lang="nl-NL" sz="2900" dirty="0" smtClean="0">
                <a:sym typeface="Wingdings" panose="05000000000000000000" pitchFamily="2" charset="2"/>
              </a:rPr>
              <a:t>Mensen die zich verbinden omwille van vriendschappen, sociale leven.</a:t>
            </a:r>
            <a:br>
              <a:rPr lang="nl-NL" sz="2900" dirty="0" smtClean="0">
                <a:sym typeface="Wingdings" panose="05000000000000000000" pitchFamily="2" charset="2"/>
              </a:rPr>
            </a:br>
            <a:endParaRPr lang="nl-NL" sz="2900" dirty="0">
              <a:sym typeface="Wingdings" panose="05000000000000000000" pitchFamily="2" charset="2"/>
            </a:endParaRPr>
          </a:p>
          <a:p>
            <a:pPr marL="0" indent="0">
              <a:buNone/>
              <a:defRPr/>
            </a:pPr>
            <a:r>
              <a:rPr lang="nl-NL" sz="3200" b="1" dirty="0" smtClean="0">
                <a:sym typeface="Wingdings" panose="05000000000000000000" pitchFamily="2" charset="2"/>
              </a:rPr>
              <a:t>5. Bij </a:t>
            </a:r>
            <a:r>
              <a:rPr lang="nl-NL" sz="3200" b="1" dirty="0">
                <a:sym typeface="Wingdings" panose="05000000000000000000" pitchFamily="2" charset="2"/>
              </a:rPr>
              <a:t>de opbrengsten  de producten en de diensten, wat levert het op en wat heb ik eraan?</a:t>
            </a:r>
          </a:p>
          <a:p>
            <a:pPr marL="0" indent="0">
              <a:buFontTx/>
              <a:buNone/>
              <a:defRPr/>
            </a:pPr>
            <a:r>
              <a:rPr lang="nl-NL" dirty="0">
                <a:sym typeface="Wingdings" panose="05000000000000000000" pitchFamily="2" charset="2"/>
              </a:rPr>
              <a:t>De lichtste vorm van betrokkenheid is er bij de mensen die in eerste instantie betrokken zijn bij de opbrengsten van de organisatie. </a:t>
            </a:r>
            <a:r>
              <a:rPr lang="nl-NL" dirty="0" smtClean="0">
                <a:sym typeface="Wingdings" panose="05000000000000000000" pitchFamily="2" charset="2"/>
              </a:rPr>
              <a:t>Gaat veelal over loon. Op scouting; bijvoorbeeld stagiaire. </a:t>
            </a:r>
            <a:endParaRPr lang="nl-NL" dirty="0"/>
          </a:p>
          <a:p>
            <a:endParaRPr lang="nl-NL" dirty="0"/>
          </a:p>
        </p:txBody>
      </p:sp>
    </p:spTree>
    <p:extLst>
      <p:ext uri="{BB962C8B-B14F-4D97-AF65-F5344CB8AC3E}">
        <p14:creationId xmlns:p14="http://schemas.microsoft.com/office/powerpoint/2010/main" val="1532177427"/>
      </p:ext>
    </p:extLst>
  </p:cSld>
  <p:clrMapOvr>
    <a:masterClrMapping/>
  </p:clrMapOvr>
  <p:timing>
    <p:tnLst>
      <p:par>
        <p:cTn id="1" dur="indefinite" restart="never" nodeType="tmRoot"/>
      </p:par>
    </p:tnLst>
  </p:timing>
</p:sld>
</file>

<file path=ppt/theme/theme1.xml><?xml version="1.0" encoding="utf-8"?>
<a:theme xmlns:a="http://schemas.openxmlformats.org/drawingml/2006/main" name="Scouting Nederland">
  <a:themeElements>
    <a:clrScheme name="Scouting Nederland">
      <a:dk1>
        <a:sysClr val="windowText" lastClr="000000"/>
      </a:dk1>
      <a:lt1>
        <a:sysClr val="window" lastClr="FFFFFF"/>
      </a:lt1>
      <a:dk2>
        <a:srgbClr val="1A368D"/>
      </a:dk2>
      <a:lt2>
        <a:srgbClr val="FFFFFF"/>
      </a:lt2>
      <a:accent1>
        <a:srgbClr val="FF0000"/>
      </a:accent1>
      <a:accent2>
        <a:srgbClr val="1A368D"/>
      </a:accent2>
      <a:accent3>
        <a:srgbClr val="FFFF00"/>
      </a:accent3>
      <a:accent4>
        <a:srgbClr val="31A529"/>
      </a:accent4>
      <a:accent5>
        <a:srgbClr val="FFBF24"/>
      </a:accent5>
      <a:accent6>
        <a:srgbClr val="8C5A86"/>
      </a:accent6>
      <a:hlink>
        <a:srgbClr val="1A368D"/>
      </a:hlink>
      <a:folHlink>
        <a:srgbClr val="8C5A86"/>
      </a:folHlink>
    </a:clrScheme>
    <a:fontScheme name="Scouting Nederland">
      <a:majorFont>
        <a:latin typeface="Impact"/>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hout" id="{41FADE65-964F-4FDF-8185-436C21ACA54B}" vid="{B2201A2C-5118-4339-9AC2-0C1171690623}"/>
    </a:ext>
  </a:extLst>
</a:theme>
</file>

<file path=docProps/app.xml><?xml version="1.0" encoding="utf-8"?>
<Properties xmlns="http://schemas.openxmlformats.org/officeDocument/2006/extended-properties" xmlns:vt="http://schemas.openxmlformats.org/officeDocument/2006/docPropsVTypes">
  <Template>Powerpoint hout</Template>
  <TotalTime>317</TotalTime>
  <Words>1000</Words>
  <Application>Microsoft Office PowerPoint</Application>
  <PresentationFormat>Breedbeeld</PresentationFormat>
  <Paragraphs>227</Paragraphs>
  <Slides>43</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43</vt:i4>
      </vt:variant>
    </vt:vector>
  </HeadingPairs>
  <TitlesOfParts>
    <vt:vector size="50" baseType="lpstr">
      <vt:lpstr>Arial</vt:lpstr>
      <vt:lpstr>Impact</vt:lpstr>
      <vt:lpstr>Open Sans Light</vt:lpstr>
      <vt:lpstr>Times New Roman</vt:lpstr>
      <vt:lpstr>Verdana</vt:lpstr>
      <vt:lpstr>Wingdings</vt:lpstr>
      <vt:lpstr>Scouting Nederland</vt:lpstr>
      <vt:lpstr>Vinden &amp; binden Boeien &amp; groeien</vt:lpstr>
      <vt:lpstr>Vinden</vt:lpstr>
      <vt:lpstr>Leiding gezocht</vt:lpstr>
      <vt:lpstr>Binden</vt:lpstr>
      <vt:lpstr>Binden</vt:lpstr>
      <vt:lpstr>Voorbeelden uit de regio</vt:lpstr>
      <vt:lpstr>Welkom</vt:lpstr>
      <vt:lpstr>2 vragen</vt:lpstr>
      <vt:lpstr>Betrokkenheid op 5 niveau’s</vt:lpstr>
      <vt:lpstr>Oefening </vt:lpstr>
      <vt:lpstr>Oefening</vt:lpstr>
      <vt:lpstr>Tevreden vrijwilligers</vt:lpstr>
      <vt:lpstr>Waardering</vt:lpstr>
      <vt:lpstr>Waardering</vt:lpstr>
      <vt:lpstr>Boeien</vt:lpstr>
      <vt:lpstr>Binden  Boeien</vt:lpstr>
      <vt:lpstr>Wat boeit?</vt:lpstr>
      <vt:lpstr>Soorten vrijwilligers</vt:lpstr>
      <vt:lpstr>Vrijwilligerskwadrant</vt:lpstr>
      <vt:lpstr>PowerPoint-presentatie</vt:lpstr>
      <vt:lpstr>Welk soort vrijwilliger ben jij?</vt:lpstr>
      <vt:lpstr>Vrijwilligerskwadrant</vt:lpstr>
      <vt:lpstr>Vrijwilligerskwadrant</vt:lpstr>
      <vt:lpstr>Vrijwilligerskwadrant</vt:lpstr>
      <vt:lpstr>Vrijwilligerskwadrant</vt:lpstr>
      <vt:lpstr>Score optellen</vt:lpstr>
      <vt:lpstr>PowerPoint-presentatie</vt:lpstr>
      <vt:lpstr>Ondernemers</vt:lpstr>
      <vt:lpstr>Stimulatoren</vt:lpstr>
      <vt:lpstr>Dienstverleners</vt:lpstr>
      <vt:lpstr>Regelaars</vt:lpstr>
      <vt:lpstr>Vrijwilligersrollen</vt:lpstr>
      <vt:lpstr>Waarom haken vrijwilligers af?</vt:lpstr>
      <vt:lpstr>Wie draagt bij?</vt:lpstr>
      <vt:lpstr>Groeien</vt:lpstr>
      <vt:lpstr> Groeien </vt:lpstr>
      <vt:lpstr>Verschillende soorten persoonlijke groei</vt:lpstr>
      <vt:lpstr>Groei en</vt:lpstr>
      <vt:lpstr>Groeien</vt:lpstr>
      <vt:lpstr>Groeien</vt:lpstr>
      <vt:lpstr>Leren van successen</vt:lpstr>
      <vt:lpstr>Leren van elkaar</vt:lpstr>
      <vt:lpstr>Dingen in beweging zetten…….</vt:lpstr>
    </vt:vector>
  </TitlesOfParts>
  <Company>NIAZ</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Vinden</dc:title>
  <dc:creator>Iris Persijn</dc:creator>
  <cp:lastModifiedBy>Iris Persijn</cp:lastModifiedBy>
  <cp:revision>51</cp:revision>
  <dcterms:created xsi:type="dcterms:W3CDTF">2017-11-24T09:13:00Z</dcterms:created>
  <dcterms:modified xsi:type="dcterms:W3CDTF">2017-11-24T14:30:39Z</dcterms:modified>
</cp:coreProperties>
</file>