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8" r:id="rId2"/>
    <p:sldId id="285" r:id="rId3"/>
    <p:sldId id="290" r:id="rId4"/>
    <p:sldId id="321" r:id="rId5"/>
    <p:sldId id="327" r:id="rId6"/>
    <p:sldId id="328" r:id="rId7"/>
    <p:sldId id="329" r:id="rId8"/>
    <p:sldId id="331" r:id="rId9"/>
    <p:sldId id="330" r:id="rId10"/>
    <p:sldId id="332" r:id="rId11"/>
    <p:sldId id="333" r:id="rId12"/>
    <p:sldId id="334" r:id="rId13"/>
    <p:sldId id="336" r:id="rId14"/>
    <p:sldId id="337" r:id="rId15"/>
    <p:sldId id="342" r:id="rId16"/>
    <p:sldId id="339" r:id="rId17"/>
    <p:sldId id="340" r:id="rId18"/>
    <p:sldId id="341"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78508" autoAdjust="0"/>
  </p:normalViewPr>
  <p:slideViewPr>
    <p:cSldViewPr>
      <p:cViewPr>
        <p:scale>
          <a:sx n="50" d="100"/>
          <a:sy n="50" d="100"/>
        </p:scale>
        <p:origin x="-960" y="-4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7428A6-FFFB-413A-A513-FD7ED7223EBC}" type="datetimeFigureOut">
              <a:rPr lang="nl-NL" smtClean="0"/>
              <a:pPr/>
              <a:t>16-09-2016</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91AE9-3FB4-4D89-B4D5-EDBE778C10CE}" type="slidenum">
              <a:rPr lang="nl-NL" smtClean="0"/>
              <a:pPr/>
              <a:t>‹#›</a:t>
            </a:fld>
            <a:endParaRPr lang="nl-NL"/>
          </a:p>
        </p:txBody>
      </p:sp>
    </p:spTree>
    <p:extLst>
      <p:ext uri="{BB962C8B-B14F-4D97-AF65-F5344CB8AC3E}">
        <p14:creationId xmlns:p14="http://schemas.microsoft.com/office/powerpoint/2010/main" val="3501368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FEB1D-8038-4AF8-BB64-073FD231D433}" type="datetimeFigureOut">
              <a:rPr lang="nl-NL" smtClean="0"/>
              <a:pPr/>
              <a:t>16-09-2016</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12F41-A62A-473E-B0BF-F0E1F754A13A}" type="slidenum">
              <a:rPr lang="nl-NL" smtClean="0"/>
              <a:pPr/>
              <a:t>‹#›</a:t>
            </a:fld>
            <a:endParaRPr lang="nl-NL" dirty="0"/>
          </a:p>
        </p:txBody>
      </p:sp>
    </p:spTree>
    <p:extLst>
      <p:ext uri="{BB962C8B-B14F-4D97-AF65-F5344CB8AC3E}">
        <p14:creationId xmlns:p14="http://schemas.microsoft.com/office/powerpoint/2010/main" val="282437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2</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11</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12</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13</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14</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15</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16</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17</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18</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3</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4</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5</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6</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7</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8</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9</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10</a:t>
            </a:fld>
            <a:endParaRPr lang="nl-NL" dirty="0"/>
          </a:p>
        </p:txBody>
      </p:sp>
    </p:spTree>
    <p:extLst>
      <p:ext uri="{BB962C8B-B14F-4D97-AF65-F5344CB8AC3E}">
        <p14:creationId xmlns:p14="http://schemas.microsoft.com/office/powerpoint/2010/main" val="258048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65606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61876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403637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23067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01335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97761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78518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37559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05065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14550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16-09-2016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9644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D10F4-0941-4B65-9CB3-7E2F5E5AC271}" type="datetimeFigureOut">
              <a:rPr lang="nl-NL" smtClean="0"/>
              <a:pPr/>
              <a:t>16-09-2016</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77230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214554"/>
            <a:ext cx="9144000" cy="2182958"/>
          </a:xfrm>
          <a:prstGeom prst="rect">
            <a:avLst/>
          </a:prstGeom>
          <a:noFill/>
          <a:ln w="9525">
            <a:noFill/>
            <a:miter lim="800000"/>
            <a:headEnd/>
            <a:tailEnd/>
          </a:ln>
          <a:effectLst/>
        </p:spPr>
      </p:pic>
      <p:sp>
        <p:nvSpPr>
          <p:cNvPr id="2" name="Titel 1"/>
          <p:cNvSpPr>
            <a:spLocks noGrp="1"/>
          </p:cNvSpPr>
          <p:nvPr>
            <p:ph type="ctrTitle"/>
          </p:nvPr>
        </p:nvSpPr>
        <p:spPr>
          <a:xfrm>
            <a:off x="179512" y="2319015"/>
            <a:ext cx="7772400" cy="1470025"/>
          </a:xfrm>
        </p:spPr>
        <p:txBody>
          <a:bodyPr/>
          <a:lstStyle/>
          <a:p>
            <a:pPr algn="l"/>
            <a:r>
              <a:rPr lang="nl-NL" b="1" dirty="0" smtClean="0">
                <a:solidFill>
                  <a:schemeClr val="bg1"/>
                </a:solidFill>
              </a:rPr>
              <a:t>ZESC – Situationeel </a:t>
            </a:r>
            <a:br>
              <a:rPr lang="nl-NL" b="1" dirty="0" smtClean="0">
                <a:solidFill>
                  <a:schemeClr val="bg1"/>
                </a:solidFill>
              </a:rPr>
            </a:br>
            <a:r>
              <a:rPr lang="nl-NL" b="1" dirty="0" smtClean="0">
                <a:solidFill>
                  <a:schemeClr val="bg1"/>
                </a:solidFill>
              </a:rPr>
              <a:t>leiderschap</a:t>
            </a:r>
            <a:endParaRPr lang="nl-NL" b="1" dirty="0">
              <a:solidFill>
                <a:schemeClr val="bg1"/>
              </a:solidFill>
            </a:endParaRPr>
          </a:p>
        </p:txBody>
      </p:sp>
      <p:sp>
        <p:nvSpPr>
          <p:cNvPr id="5" name="Tekstvak 4"/>
          <p:cNvSpPr txBox="1"/>
          <p:nvPr/>
        </p:nvSpPr>
        <p:spPr>
          <a:xfrm>
            <a:off x="5643570" y="6488668"/>
            <a:ext cx="3500430" cy="369332"/>
          </a:xfrm>
          <a:prstGeom prst="rect">
            <a:avLst/>
          </a:prstGeom>
          <a:noFill/>
        </p:spPr>
        <p:txBody>
          <a:bodyPr wrap="square" rtlCol="0">
            <a:spAutoFit/>
          </a:bodyPr>
          <a:lstStyle/>
          <a:p>
            <a:r>
              <a:rPr lang="nl-NL" dirty="0" smtClean="0"/>
              <a:t>Regio Scouting Zeeland | Versie 1.0</a:t>
            </a:r>
            <a:endParaRPr lang="nl-NL" dirty="0"/>
          </a:p>
        </p:txBody>
      </p:sp>
      <p:sp>
        <p:nvSpPr>
          <p:cNvPr id="3" name="Rectangle 2"/>
          <p:cNvSpPr/>
          <p:nvPr/>
        </p:nvSpPr>
        <p:spPr>
          <a:xfrm>
            <a:off x="395536" y="4725144"/>
            <a:ext cx="4572000" cy="1077218"/>
          </a:xfrm>
          <a:prstGeom prst="rect">
            <a:avLst/>
          </a:prstGeom>
        </p:spPr>
        <p:txBody>
          <a:bodyPr>
            <a:spAutoFit/>
          </a:bodyPr>
          <a:lstStyle/>
          <a:p>
            <a:r>
              <a:rPr lang="nl-NL" i="1" dirty="0"/>
              <a:t>“Leiderschap: de kunst om een ander iets te laten doen dat jij wilt, omdat hij het zelf wil.”</a:t>
            </a:r>
          </a:p>
          <a:p>
            <a:r>
              <a:rPr lang="nl-NL" sz="1400" dirty="0"/>
              <a:t>(Dwight </a:t>
            </a:r>
            <a:r>
              <a:rPr lang="nl-NL" sz="1400" dirty="0" err="1"/>
              <a:t>Eisenhower</a:t>
            </a:r>
            <a:r>
              <a:rPr lang="nl-NL" sz="1400" dirty="0"/>
              <a:t>, Amerikaans president van 1953 tot 1961).</a:t>
            </a:r>
          </a:p>
        </p:txBody>
      </p:sp>
    </p:spTree>
    <p:extLst>
      <p:ext uri="{BB962C8B-B14F-4D97-AF65-F5344CB8AC3E}">
        <p14:creationId xmlns:p14="http://schemas.microsoft.com/office/powerpoint/2010/main" val="4146613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Taakvolwassenheid</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3662541"/>
          </a:xfrm>
          <a:prstGeom prst="rect">
            <a:avLst/>
          </a:prstGeom>
        </p:spPr>
        <p:txBody>
          <a:bodyPr wrap="square">
            <a:spAutoFit/>
          </a:bodyPr>
          <a:lstStyle/>
          <a:p>
            <a:pPr marL="0" indent="0">
              <a:buNone/>
            </a:pPr>
            <a:r>
              <a:rPr lang="nl-NL" sz="2000" dirty="0" smtClean="0"/>
              <a:t>Zoals eerder besproken:</a:t>
            </a:r>
          </a:p>
          <a:p>
            <a:pPr marL="0" indent="0">
              <a:buNone/>
            </a:pPr>
            <a:endParaRPr lang="nl-NL" sz="2000" b="1" dirty="0"/>
          </a:p>
          <a:p>
            <a:pPr marL="0" indent="0">
              <a:buNone/>
            </a:pPr>
            <a:r>
              <a:rPr lang="nl-NL" sz="2000" dirty="0" smtClean="0"/>
              <a:t>Vakbekwaamheid + bereidheid = </a:t>
            </a:r>
            <a:r>
              <a:rPr lang="nl-NL" sz="2000" b="1" dirty="0" smtClean="0"/>
              <a:t>taakvolwassenheid</a:t>
            </a:r>
          </a:p>
          <a:p>
            <a:pPr marL="0" indent="0">
              <a:buNone/>
            </a:pPr>
            <a:endParaRPr lang="nl-NL" sz="2000" b="1" dirty="0"/>
          </a:p>
          <a:p>
            <a:pPr marL="0" indent="0">
              <a:buNone/>
            </a:pPr>
            <a:endParaRPr lang="nl-NL" sz="2000" b="1" dirty="0" smtClean="0"/>
          </a:p>
          <a:p>
            <a:pPr marL="0" indent="0">
              <a:buNone/>
            </a:pPr>
            <a:r>
              <a:rPr lang="nl-NL" sz="2000" dirty="0" smtClean="0"/>
              <a:t>Iemand </a:t>
            </a:r>
            <a:r>
              <a:rPr lang="nl-NL" sz="2000" dirty="0"/>
              <a:t>die zijn werk met veel </a:t>
            </a:r>
            <a:r>
              <a:rPr lang="nl-NL" sz="2000" b="1" dirty="0"/>
              <a:t>plezier</a:t>
            </a:r>
            <a:r>
              <a:rPr lang="nl-NL" sz="2000" dirty="0"/>
              <a:t> en veel </a:t>
            </a:r>
            <a:r>
              <a:rPr lang="nl-NL" sz="2000" b="1" dirty="0"/>
              <a:t>kundigheid</a:t>
            </a:r>
            <a:r>
              <a:rPr lang="nl-NL" sz="2000" dirty="0"/>
              <a:t> uitvoert, is zowel bekwaam als bereid</a:t>
            </a:r>
            <a:r>
              <a:rPr lang="nl-NL" sz="2000" dirty="0" smtClean="0"/>
              <a:t>.</a:t>
            </a:r>
          </a:p>
          <a:p>
            <a:pPr marL="0" indent="0">
              <a:buNone/>
            </a:pPr>
            <a:endParaRPr lang="nl-NL" sz="2000" dirty="0"/>
          </a:p>
          <a:p>
            <a:pPr marL="0" indent="0">
              <a:buNone/>
            </a:pPr>
            <a:r>
              <a:rPr lang="nl-NL" sz="2000" dirty="0" smtClean="0"/>
              <a:t>Oftewel, een hoge taakvolwassenheid</a:t>
            </a:r>
          </a:p>
          <a:p>
            <a:pPr marL="0" indent="0">
              <a:buNone/>
            </a:pPr>
            <a:endParaRPr lang="nl-NL" sz="2000" b="1" dirty="0" smtClean="0"/>
          </a:p>
        </p:txBody>
      </p:sp>
    </p:spTree>
    <p:extLst>
      <p:ext uri="{BB962C8B-B14F-4D97-AF65-F5344CB8AC3E}">
        <p14:creationId xmlns:p14="http://schemas.microsoft.com/office/powerpoint/2010/main" val="1694937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015663"/>
          </a:xfrm>
          <a:prstGeom prst="rect">
            <a:avLst/>
          </a:prstGeom>
        </p:spPr>
        <p:txBody>
          <a:bodyPr wrap="square">
            <a:spAutoFit/>
          </a:bodyPr>
          <a:lstStyle/>
          <a:p>
            <a:pPr marL="0" indent="0">
              <a:buNone/>
            </a:pPr>
            <a:r>
              <a:rPr lang="nl-NL" sz="2000" dirty="0"/>
              <a:t>Peter is net leiding geworden bij het leidingteam van de waterscouts. Omdat Peter net leiding is, is hij nog wat onzeker. Peter wordt gevraagd het programma van volgende week voor te bereiden. </a:t>
            </a:r>
            <a:endParaRPr lang="nl-NL" sz="2000" b="1" dirty="0" smtClean="0"/>
          </a:p>
        </p:txBody>
      </p:sp>
    </p:spTree>
    <p:extLst>
      <p:ext uri="{BB962C8B-B14F-4D97-AF65-F5344CB8AC3E}">
        <p14:creationId xmlns:p14="http://schemas.microsoft.com/office/powerpoint/2010/main" val="2949789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323439"/>
          </a:xfrm>
          <a:prstGeom prst="rect">
            <a:avLst/>
          </a:prstGeom>
        </p:spPr>
        <p:txBody>
          <a:bodyPr wrap="square">
            <a:spAutoFit/>
          </a:bodyPr>
          <a:lstStyle/>
          <a:p>
            <a:pPr marL="0" indent="0">
              <a:buNone/>
            </a:pPr>
            <a:r>
              <a:rPr lang="nl-NL" sz="2000" dirty="0"/>
              <a:t>Jaap heeft inmiddels zes jaar ervaring als leiding bij de waterwelpen. Vanwege een fout in de planning is er nog geen programma gemaakt voor volgende week. Jaap biedt zich aan om dit programma te bedenken, uit te werken en te organiseren op zaterdag. </a:t>
            </a:r>
            <a:endParaRPr lang="nl-NL" sz="2000" b="1" dirty="0" smtClean="0"/>
          </a:p>
        </p:txBody>
      </p:sp>
    </p:spTree>
    <p:extLst>
      <p:ext uri="{BB962C8B-B14F-4D97-AF65-F5344CB8AC3E}">
        <p14:creationId xmlns:p14="http://schemas.microsoft.com/office/powerpoint/2010/main" val="534808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938992"/>
          </a:xfrm>
          <a:prstGeom prst="rect">
            <a:avLst/>
          </a:prstGeom>
        </p:spPr>
        <p:txBody>
          <a:bodyPr wrap="square">
            <a:spAutoFit/>
          </a:bodyPr>
          <a:lstStyle/>
          <a:p>
            <a:pPr marL="0" indent="0">
              <a:buNone/>
            </a:pPr>
            <a:r>
              <a:rPr lang="nl-NL" sz="2000" dirty="0"/>
              <a:t>Er moet nog een kampthema bedacht en uitgewerkt worden voor het aankomende zomerkamp. Jacob heeft dit vorig jaar ook opgepakt. Het heeft toen erg veel tijd gekost vanwege zijn gebrek aan ervaring met deze werkzaamheden. Ook dit jaar biedt Jacob zich aan om het thema uit te werken. Het team vindt het een goed idee als Jacob deze taak op zich neemt. Het is nog niet bekend waar het kamp precies gaat </a:t>
            </a:r>
            <a:r>
              <a:rPr lang="nl-NL" sz="2000" dirty="0" smtClean="0"/>
              <a:t>plaatsvinden.</a:t>
            </a:r>
            <a:endParaRPr lang="nl-NL" sz="2000" dirty="0"/>
          </a:p>
        </p:txBody>
      </p:sp>
    </p:spTree>
    <p:extLst>
      <p:ext uri="{BB962C8B-B14F-4D97-AF65-F5344CB8AC3E}">
        <p14:creationId xmlns:p14="http://schemas.microsoft.com/office/powerpoint/2010/main" val="2908776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938992"/>
          </a:xfrm>
          <a:prstGeom prst="rect">
            <a:avLst/>
          </a:prstGeom>
        </p:spPr>
        <p:txBody>
          <a:bodyPr wrap="square">
            <a:spAutoFit/>
          </a:bodyPr>
          <a:lstStyle/>
          <a:p>
            <a:pPr marL="0" indent="0">
              <a:buNone/>
            </a:pPr>
            <a:r>
              <a:rPr lang="nl-NL" sz="2000" dirty="0"/>
              <a:t>Kees-Jan is recent leiding geworden bij de landscouts. Hiervoor heeft Kees-Jan al twee jaar leiding gegeven bij de welpen. Door zijn ervaring is Kees-Jan zeker van zijn zaak en gemotiveerd. Kees-Jan wordt gevraagd het collecteren te coördineren. Dit heeft hij nog niet eerder gedaan. Kees-Jan denkt erover na om het collecteren dit jaar op een andere manier op te pakken en wil dit graag bespreken met de hopman. </a:t>
            </a:r>
          </a:p>
        </p:txBody>
      </p:sp>
    </p:spTree>
    <p:extLst>
      <p:ext uri="{BB962C8B-B14F-4D97-AF65-F5344CB8AC3E}">
        <p14:creationId xmlns:p14="http://schemas.microsoft.com/office/powerpoint/2010/main" val="2960712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631216"/>
          </a:xfrm>
          <a:prstGeom prst="rect">
            <a:avLst/>
          </a:prstGeom>
        </p:spPr>
        <p:txBody>
          <a:bodyPr wrap="square">
            <a:spAutoFit/>
          </a:bodyPr>
          <a:lstStyle/>
          <a:p>
            <a:pPr marL="0" indent="0">
              <a:buNone/>
            </a:pPr>
            <a:r>
              <a:rPr lang="nl-NL" sz="2000" dirty="0"/>
              <a:t>Jeffrey is een enthousiaste nieuwe leiding. Tijdens een vergadering met het leidingteam worden er taken verdeeld. Jeffrey wordt gevraagd de ledenadministratie te gaan bijhouden. Jeffrey werkt erg secuur, maar haalt niet zoveel voldoening uit taken die op de computer uitgevoerd moeten worden</a:t>
            </a:r>
            <a:r>
              <a:rPr lang="nl-NL" sz="2000" dirty="0" smtClean="0"/>
              <a:t>.</a:t>
            </a:r>
            <a:endParaRPr lang="nl-NL" sz="2000" dirty="0"/>
          </a:p>
        </p:txBody>
      </p:sp>
    </p:spTree>
    <p:extLst>
      <p:ext uri="{BB962C8B-B14F-4D97-AF65-F5344CB8AC3E}">
        <p14:creationId xmlns:p14="http://schemas.microsoft.com/office/powerpoint/2010/main" val="4098114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631216"/>
          </a:xfrm>
          <a:prstGeom prst="rect">
            <a:avLst/>
          </a:prstGeom>
        </p:spPr>
        <p:txBody>
          <a:bodyPr wrap="square">
            <a:spAutoFit/>
          </a:bodyPr>
          <a:lstStyle/>
          <a:p>
            <a:pPr marL="0" indent="0">
              <a:buNone/>
            </a:pPr>
            <a:r>
              <a:rPr lang="nl-NL" sz="2000" dirty="0"/>
              <a:t>Arnold heeft vorig jaar voor het eerst de financiën bijgehouden tijdens het zomerkamp. Tijdens de evaluatie kwam naar voren dat hier nog wat verbeterpunten in naar voren kwamen. Arnold wordt gevraagd de financiën weer bij te houden. De begroting is nog niet af dus hij biedt aan om mee te helpen om deze op te stellen</a:t>
            </a:r>
            <a:r>
              <a:rPr lang="nl-NL" sz="2000" dirty="0" smtClean="0"/>
              <a:t>.</a:t>
            </a:r>
            <a:endParaRPr lang="nl-NL" sz="2000" dirty="0"/>
          </a:p>
        </p:txBody>
      </p:sp>
    </p:spTree>
    <p:extLst>
      <p:ext uri="{BB962C8B-B14F-4D97-AF65-F5344CB8AC3E}">
        <p14:creationId xmlns:p14="http://schemas.microsoft.com/office/powerpoint/2010/main" val="1934253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Een aantal voorbeelden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631216"/>
          </a:xfrm>
          <a:prstGeom prst="rect">
            <a:avLst/>
          </a:prstGeom>
        </p:spPr>
        <p:txBody>
          <a:bodyPr wrap="square">
            <a:spAutoFit/>
          </a:bodyPr>
          <a:lstStyle/>
          <a:p>
            <a:pPr marL="0" indent="0">
              <a:buNone/>
            </a:pPr>
            <a:r>
              <a:rPr lang="nl-NL" sz="2000" dirty="0"/>
              <a:t>Er moet een </a:t>
            </a:r>
            <a:r>
              <a:rPr lang="nl-NL" sz="2000" dirty="0" err="1"/>
              <a:t>schoonmaakdag</a:t>
            </a:r>
            <a:r>
              <a:rPr lang="nl-NL" sz="2000" dirty="0"/>
              <a:t> georganiseerd worden om het gebouw klaar te maken voor de verhuur. Peter heeft dit vaker gedaan en biedt zich aan het dit jaar weer te doen. Peter beschikt over lijstjes waarop staat wat er allemaal moet gebeuren en Peter weet welke boodschappen gedaan moeten worden</a:t>
            </a:r>
            <a:r>
              <a:rPr lang="nl-NL" sz="2000" dirty="0" smtClean="0"/>
              <a:t>.</a:t>
            </a:r>
            <a:endParaRPr lang="nl-NL" sz="2000" dirty="0"/>
          </a:p>
        </p:txBody>
      </p:sp>
    </p:spTree>
    <p:extLst>
      <p:ext uri="{BB962C8B-B14F-4D97-AF65-F5344CB8AC3E}">
        <p14:creationId xmlns:p14="http://schemas.microsoft.com/office/powerpoint/2010/main" val="1124020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Afsluiting</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1877437"/>
          </a:xfrm>
          <a:prstGeom prst="rect">
            <a:avLst/>
          </a:prstGeom>
        </p:spPr>
        <p:txBody>
          <a:bodyPr wrap="square">
            <a:spAutoFit/>
          </a:bodyPr>
          <a:lstStyle/>
          <a:p>
            <a:r>
              <a:rPr lang="nl-NL" sz="2000" dirty="0" smtClean="0"/>
              <a:t>Welke punten neem je mee naar je leidingteam?</a:t>
            </a:r>
          </a:p>
          <a:p>
            <a:pPr marL="0" indent="0">
              <a:buNone/>
            </a:pPr>
            <a:endParaRPr lang="nl-NL" sz="2000" dirty="0" smtClean="0"/>
          </a:p>
          <a:p>
            <a:r>
              <a:rPr lang="nl-NL" sz="2000" dirty="0" smtClean="0"/>
              <a:t>Wat zijn de voordelen van situationeel leiderschap?</a:t>
            </a:r>
          </a:p>
          <a:p>
            <a:pPr marL="0" indent="0">
              <a:buNone/>
            </a:pPr>
            <a:endParaRPr lang="nl-NL" sz="2000" dirty="0" smtClean="0"/>
          </a:p>
          <a:p>
            <a:r>
              <a:rPr lang="nl-NL" sz="2000" dirty="0" smtClean="0"/>
              <a:t>Is situationeel leiderschap moeilijk en waarom?</a:t>
            </a:r>
            <a:endParaRPr lang="nl-NL" sz="2000" dirty="0"/>
          </a:p>
        </p:txBody>
      </p:sp>
    </p:spTree>
    <p:extLst>
      <p:ext uri="{BB962C8B-B14F-4D97-AF65-F5344CB8AC3E}">
        <p14:creationId xmlns:p14="http://schemas.microsoft.com/office/powerpoint/2010/main" val="2017283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3204864"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79512" y="274638"/>
            <a:ext cx="9361040" cy="1143000"/>
          </a:xfrm>
        </p:spPr>
        <p:txBody>
          <a:bodyPr>
            <a:noAutofit/>
          </a:bodyPr>
          <a:lstStyle/>
          <a:p>
            <a:r>
              <a:rPr lang="nl-NL" b="1" dirty="0" smtClean="0">
                <a:solidFill>
                  <a:schemeClr val="bg1"/>
                </a:solidFill>
              </a:rPr>
              <a:t>Situationeel leiderschap</a:t>
            </a:r>
            <a:endParaRPr lang="nl-NL"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2" name="Content Placeholder 11"/>
          <p:cNvSpPr>
            <a:spLocks noGrp="1"/>
          </p:cNvSpPr>
          <p:nvPr>
            <p:ph idx="1"/>
          </p:nvPr>
        </p:nvSpPr>
        <p:spPr>
          <a:xfrm>
            <a:off x="457200" y="1600200"/>
            <a:ext cx="8003232" cy="1877437"/>
          </a:xfrm>
          <a:prstGeom prst="rect">
            <a:avLst/>
          </a:prstGeom>
        </p:spPr>
        <p:txBody>
          <a:bodyPr wrap="square">
            <a:spAutoFit/>
          </a:bodyPr>
          <a:lstStyle/>
          <a:p>
            <a:pPr marL="0" indent="0">
              <a:buNone/>
            </a:pPr>
            <a:r>
              <a:rPr lang="nl-NL" sz="2000" dirty="0" smtClean="0"/>
              <a:t>Situationeel leiderschap is een </a:t>
            </a:r>
            <a:r>
              <a:rPr lang="nl-NL" sz="2000" dirty="0"/>
              <a:t>vorm van leidinggeven die erop gericht is</a:t>
            </a:r>
            <a:r>
              <a:rPr lang="nl-NL" sz="2000" dirty="0" smtClean="0"/>
              <a:t>:</a:t>
            </a:r>
          </a:p>
          <a:p>
            <a:pPr marL="0" indent="0">
              <a:buNone/>
            </a:pPr>
            <a:endParaRPr lang="nl-NL" sz="2000" dirty="0"/>
          </a:p>
          <a:p>
            <a:pPr lvl="0"/>
            <a:r>
              <a:rPr lang="nl-NL" sz="2000" dirty="0"/>
              <a:t>het team de taken goed te laten </a:t>
            </a:r>
            <a:r>
              <a:rPr lang="nl-NL" sz="2000" dirty="0" smtClean="0"/>
              <a:t>vervullen;</a:t>
            </a:r>
            <a:endParaRPr lang="nl-NL" sz="2000" dirty="0"/>
          </a:p>
          <a:p>
            <a:pPr lvl="0"/>
            <a:r>
              <a:rPr lang="nl-NL" sz="2000" dirty="0"/>
              <a:t>samenwerking binnen het team te </a:t>
            </a:r>
            <a:r>
              <a:rPr lang="nl-NL" sz="2000" dirty="0" smtClean="0"/>
              <a:t>bevorderen;</a:t>
            </a:r>
            <a:endParaRPr lang="nl-NL" sz="2000" dirty="0"/>
          </a:p>
          <a:p>
            <a:pPr lvl="0"/>
            <a:r>
              <a:rPr lang="nl-NL" sz="2000" dirty="0"/>
              <a:t>verantwoordelijkheden te </a:t>
            </a:r>
            <a:r>
              <a:rPr lang="nl-NL" sz="2000" dirty="0" smtClean="0"/>
              <a:t>delegeren.</a:t>
            </a:r>
            <a:endParaRPr lang="nl-NL"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b="1" dirty="0" smtClean="0">
                <a:solidFill>
                  <a:schemeClr val="bg1"/>
                </a:solidFill>
              </a:rPr>
              <a:t>Waarom situationeel leiderschap?</a:t>
            </a:r>
            <a:endParaRPr lang="nl-NL"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3908762"/>
          </a:xfrm>
          <a:prstGeom prst="rect">
            <a:avLst/>
          </a:prstGeom>
        </p:spPr>
        <p:txBody>
          <a:bodyPr wrap="square">
            <a:spAutoFit/>
          </a:bodyPr>
          <a:lstStyle/>
          <a:p>
            <a:r>
              <a:rPr lang="nl-NL" sz="2000" dirty="0" smtClean="0">
                <a:latin typeface="+mj-lt"/>
              </a:rPr>
              <a:t>Je hebt te maken met vrijwilligers.</a:t>
            </a:r>
          </a:p>
          <a:p>
            <a:endParaRPr lang="nl-NL" sz="2000" dirty="0" smtClean="0">
              <a:latin typeface="+mj-lt"/>
            </a:endParaRPr>
          </a:p>
          <a:p>
            <a:r>
              <a:rPr lang="nl-NL" sz="2000" dirty="0" smtClean="0">
                <a:latin typeface="+mj-lt"/>
              </a:rPr>
              <a:t>Het is belangrijk om een sfeer te scheppen </a:t>
            </a:r>
            <a:r>
              <a:rPr lang="nl-NL" sz="2000" dirty="0"/>
              <a:t>waarbij men het gevoel krijgt "erbij te </a:t>
            </a:r>
            <a:r>
              <a:rPr lang="nl-NL" sz="2000" dirty="0" smtClean="0"/>
              <a:t>horen“ en </a:t>
            </a:r>
            <a:r>
              <a:rPr lang="nl-NL" sz="2000" dirty="0"/>
              <a:t>"er met zijn allen voor te gaan".</a:t>
            </a:r>
            <a:endParaRPr lang="nl-NL" sz="2000" dirty="0" smtClean="0">
              <a:latin typeface="+mj-lt"/>
            </a:endParaRPr>
          </a:p>
          <a:p>
            <a:endParaRPr lang="nl-NL" sz="2000" dirty="0">
              <a:latin typeface="+mj-lt"/>
            </a:endParaRPr>
          </a:p>
          <a:p>
            <a:r>
              <a:rPr lang="nl-NL" sz="2000" dirty="0"/>
              <a:t>V</a:t>
            </a:r>
            <a:r>
              <a:rPr lang="nl-NL" sz="2000" dirty="0" smtClean="0"/>
              <a:t>erbinden </a:t>
            </a:r>
            <a:r>
              <a:rPr lang="nl-NL" sz="2000" dirty="0"/>
              <a:t>van elkaar, motiveren en waarderen van je </a:t>
            </a:r>
            <a:r>
              <a:rPr lang="nl-NL" sz="2000" dirty="0" smtClean="0"/>
              <a:t>teamleden is belangrijk.</a:t>
            </a:r>
            <a:endParaRPr lang="nl-NL" sz="2000" dirty="0"/>
          </a:p>
          <a:p>
            <a:endParaRPr lang="nl-NL" sz="2000" dirty="0" smtClean="0">
              <a:latin typeface="+mj-lt"/>
            </a:endParaRPr>
          </a:p>
          <a:p>
            <a:r>
              <a:rPr lang="nl-NL" sz="2000" dirty="0"/>
              <a:t>Om effectief leiding te geven moet je de stijl van leidinggeven afstemmen op </a:t>
            </a:r>
            <a:r>
              <a:rPr lang="nl-NL" sz="2000" dirty="0" smtClean="0"/>
              <a:t>het teamlid.</a:t>
            </a:r>
            <a:endParaRPr lang="nl-NL" sz="2000" dirty="0" smtClean="0">
              <a:solidFill>
                <a:schemeClr val="tx1"/>
              </a:solidFill>
              <a:latin typeface="+mj-lt"/>
            </a:endParaRPr>
          </a:p>
          <a:p>
            <a:endParaRPr lang="nl-NL" sz="2000" dirty="0" smtClean="0">
              <a:solidFill>
                <a:schemeClr val="tx1"/>
              </a:solidFill>
              <a:latin typeface="+mj-lt"/>
            </a:endParaRPr>
          </a:p>
        </p:txBody>
      </p:sp>
    </p:spTree>
    <p:extLst>
      <p:ext uri="{BB962C8B-B14F-4D97-AF65-F5344CB8AC3E}">
        <p14:creationId xmlns:p14="http://schemas.microsoft.com/office/powerpoint/2010/main" val="261008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b="1" dirty="0">
                <a:solidFill>
                  <a:schemeClr val="bg1"/>
                </a:solidFill>
              </a:rPr>
              <a:t>Situationeel leiderschap</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2185214"/>
          </a:xfrm>
          <a:prstGeom prst="rect">
            <a:avLst/>
          </a:prstGeom>
        </p:spPr>
        <p:txBody>
          <a:bodyPr wrap="square">
            <a:spAutoFit/>
          </a:bodyPr>
          <a:lstStyle/>
          <a:p>
            <a:pPr marL="0" indent="0">
              <a:buNone/>
            </a:pPr>
            <a:r>
              <a:rPr lang="nl-NL" sz="2000" dirty="0" smtClean="0">
                <a:latin typeface="+mj-lt"/>
              </a:rPr>
              <a:t>We hebben besproken wat situationeel leiderschap is en waarom je dit toepast.</a:t>
            </a:r>
          </a:p>
          <a:p>
            <a:endParaRPr lang="nl-NL" sz="2000" dirty="0">
              <a:solidFill>
                <a:schemeClr val="tx1"/>
              </a:solidFill>
              <a:latin typeface="+mj-lt"/>
            </a:endParaRPr>
          </a:p>
          <a:p>
            <a:pPr marL="0" indent="0">
              <a:buNone/>
            </a:pPr>
            <a:endParaRPr lang="nl-NL" sz="2000" dirty="0" smtClean="0">
              <a:solidFill>
                <a:schemeClr val="tx1"/>
              </a:solidFill>
              <a:latin typeface="+mj-lt"/>
            </a:endParaRPr>
          </a:p>
          <a:p>
            <a:pPr marL="0" indent="0">
              <a:buNone/>
            </a:pPr>
            <a:r>
              <a:rPr lang="nl-NL" sz="2000" dirty="0" smtClean="0">
                <a:solidFill>
                  <a:schemeClr val="tx1"/>
                </a:solidFill>
                <a:latin typeface="+mj-lt"/>
              </a:rPr>
              <a:t>Nu gaan we dieper in op hoe je situationeel leiding kunt geven…</a:t>
            </a:r>
          </a:p>
          <a:p>
            <a:pPr marL="0" indent="0">
              <a:buNone/>
            </a:pPr>
            <a:endParaRPr lang="nl-NL" sz="2000" dirty="0" smtClean="0">
              <a:solidFill>
                <a:schemeClr val="tx1"/>
              </a:solidFill>
              <a:latin typeface="+mj-lt"/>
            </a:endParaRPr>
          </a:p>
        </p:txBody>
      </p:sp>
    </p:spTree>
    <p:extLst>
      <p:ext uri="{BB962C8B-B14F-4D97-AF65-F5344CB8AC3E}">
        <p14:creationId xmlns:p14="http://schemas.microsoft.com/office/powerpoint/2010/main" val="191176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a:solidFill>
                  <a:schemeClr val="bg1"/>
                </a:solidFill>
              </a:rPr>
              <a:t>V</a:t>
            </a:r>
            <a:r>
              <a:rPr lang="nl-NL" sz="4000" b="1" dirty="0" smtClean="0">
                <a:solidFill>
                  <a:schemeClr val="bg1"/>
                </a:solidFill>
              </a:rPr>
              <a:t>akbekwaamheid </a:t>
            </a:r>
            <a:r>
              <a:rPr lang="nl-NL" sz="4000" b="1" dirty="0">
                <a:solidFill>
                  <a:schemeClr val="bg1"/>
                </a:solidFill>
              </a:rPr>
              <a:t>en </a:t>
            </a:r>
            <a:r>
              <a:rPr lang="nl-NL" sz="4000" b="1" dirty="0" smtClean="0">
                <a:solidFill>
                  <a:schemeClr val="bg1"/>
                </a:solidFill>
              </a:rPr>
              <a:t>bereidheid</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2123658"/>
          </a:xfrm>
          <a:prstGeom prst="rect">
            <a:avLst/>
          </a:prstGeom>
        </p:spPr>
        <p:txBody>
          <a:bodyPr wrap="square">
            <a:spAutoFit/>
          </a:bodyPr>
          <a:lstStyle/>
          <a:p>
            <a:pPr marL="0" indent="0">
              <a:buNone/>
            </a:pPr>
            <a:r>
              <a:rPr lang="nl-NL" sz="2000" dirty="0"/>
              <a:t>Situationeel leidinggeven wil zeggen dat je de manier waarop je leiding geeft aan een team af laat hangen van </a:t>
            </a:r>
            <a:r>
              <a:rPr lang="nl-NL" sz="2000" dirty="0" smtClean="0"/>
              <a:t>twee </a:t>
            </a:r>
            <a:r>
              <a:rPr lang="nl-NL" sz="2000" dirty="0"/>
              <a:t>factoren, </a:t>
            </a:r>
            <a:r>
              <a:rPr lang="nl-NL" sz="2000" dirty="0" smtClean="0"/>
              <a:t> </a:t>
            </a:r>
            <a:r>
              <a:rPr lang="nl-NL" sz="2000" dirty="0"/>
              <a:t>de </a:t>
            </a:r>
            <a:r>
              <a:rPr lang="nl-NL" sz="2000" b="1" dirty="0"/>
              <a:t>vakbekwaamheid</a:t>
            </a:r>
            <a:r>
              <a:rPr lang="nl-NL" sz="2000" dirty="0"/>
              <a:t> en de </a:t>
            </a:r>
            <a:r>
              <a:rPr lang="nl-NL" sz="2000" b="1" dirty="0" smtClean="0"/>
              <a:t>bereidheid</a:t>
            </a:r>
            <a:endParaRPr lang="nl-NL" sz="2000" dirty="0" smtClean="0"/>
          </a:p>
          <a:p>
            <a:pPr marL="0" indent="0">
              <a:buNone/>
            </a:pPr>
            <a:endParaRPr lang="nl-NL" sz="2000" b="1" dirty="0"/>
          </a:p>
          <a:p>
            <a:pPr marL="0" indent="0">
              <a:buNone/>
            </a:pPr>
            <a:r>
              <a:rPr lang="nl-NL" sz="2000" dirty="0" smtClean="0"/>
              <a:t>Vakbekwaamheid + bereidheid = </a:t>
            </a:r>
            <a:r>
              <a:rPr lang="nl-NL" sz="2000" b="1" dirty="0" smtClean="0"/>
              <a:t>taakvolwassenheid</a:t>
            </a:r>
          </a:p>
          <a:p>
            <a:pPr marL="0" indent="0">
              <a:buNone/>
            </a:pPr>
            <a:endParaRPr lang="nl-NL" sz="2000" b="1" dirty="0" smtClean="0"/>
          </a:p>
        </p:txBody>
      </p:sp>
    </p:spTree>
    <p:extLst>
      <p:ext uri="{BB962C8B-B14F-4D97-AF65-F5344CB8AC3E}">
        <p14:creationId xmlns:p14="http://schemas.microsoft.com/office/powerpoint/2010/main" val="3559854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Vakbekwaamheid</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2246769"/>
          </a:xfrm>
          <a:prstGeom prst="rect">
            <a:avLst/>
          </a:prstGeom>
        </p:spPr>
        <p:txBody>
          <a:bodyPr wrap="square">
            <a:spAutoFit/>
          </a:bodyPr>
          <a:lstStyle/>
          <a:p>
            <a:pPr marL="0" indent="0">
              <a:buNone/>
            </a:pPr>
            <a:r>
              <a:rPr lang="nl-NL" sz="2000" dirty="0" smtClean="0"/>
              <a:t>Vragen die je jezelf kunt stellen zijn:</a:t>
            </a:r>
          </a:p>
          <a:p>
            <a:pPr marL="0" indent="0">
              <a:buNone/>
            </a:pPr>
            <a:endParaRPr lang="nl-NL" sz="2000" dirty="0"/>
          </a:p>
          <a:p>
            <a:r>
              <a:rPr lang="nl-NL" sz="2000" dirty="0" smtClean="0"/>
              <a:t>Heeft het teamlid de </a:t>
            </a:r>
            <a:r>
              <a:rPr lang="nl-NL" sz="2000" dirty="0"/>
              <a:t>juiste kennis en vaardigheden?</a:t>
            </a:r>
          </a:p>
          <a:p>
            <a:r>
              <a:rPr lang="nl-NL" sz="2000" dirty="0"/>
              <a:t>Is er voldoende aandacht aan training of opleiding besteed?</a:t>
            </a:r>
          </a:p>
          <a:p>
            <a:r>
              <a:rPr lang="nl-NL" sz="2000" dirty="0"/>
              <a:t>Heeft </a:t>
            </a:r>
            <a:r>
              <a:rPr lang="nl-NL" sz="2000" dirty="0" smtClean="0"/>
              <a:t>het teamlid de </a:t>
            </a:r>
            <a:r>
              <a:rPr lang="nl-NL" sz="2000" dirty="0"/>
              <a:t>kans gehad te oefenen met de taak?</a:t>
            </a:r>
          </a:p>
          <a:p>
            <a:r>
              <a:rPr lang="nl-NL" sz="2000" dirty="0"/>
              <a:t>Is </a:t>
            </a:r>
            <a:r>
              <a:rPr lang="nl-NL" sz="2000" dirty="0" smtClean="0"/>
              <a:t>het teamlid al </a:t>
            </a:r>
            <a:r>
              <a:rPr lang="nl-NL" sz="2000" dirty="0"/>
              <a:t>eerder begeleid bij de taak?</a:t>
            </a:r>
            <a:endParaRPr lang="nl-NL" sz="2000" b="1" dirty="0" smtClean="0"/>
          </a:p>
        </p:txBody>
      </p:sp>
    </p:spTree>
    <p:extLst>
      <p:ext uri="{BB962C8B-B14F-4D97-AF65-F5344CB8AC3E}">
        <p14:creationId xmlns:p14="http://schemas.microsoft.com/office/powerpoint/2010/main" val="3835332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Bereidheid</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3539430"/>
          </a:xfrm>
          <a:prstGeom prst="rect">
            <a:avLst/>
          </a:prstGeom>
        </p:spPr>
        <p:txBody>
          <a:bodyPr wrap="square">
            <a:spAutoFit/>
          </a:bodyPr>
          <a:lstStyle/>
          <a:p>
            <a:pPr marL="0" indent="0">
              <a:buNone/>
            </a:pPr>
            <a:r>
              <a:rPr lang="nl-NL" sz="2000" dirty="0"/>
              <a:t>De bereidheid van een </a:t>
            </a:r>
            <a:r>
              <a:rPr lang="nl-NL" sz="2000" dirty="0" smtClean="0"/>
              <a:t>teamlid </a:t>
            </a:r>
            <a:r>
              <a:rPr lang="nl-NL" sz="2000" dirty="0"/>
              <a:t>heeft vaak te maken met de </a:t>
            </a:r>
            <a:r>
              <a:rPr lang="nl-NL" sz="2000" dirty="0" smtClean="0"/>
              <a:t>motivatie. </a:t>
            </a:r>
            <a:r>
              <a:rPr lang="nl-NL" sz="2000" dirty="0"/>
              <a:t>Veel zaken kunnen de betrokkenheid of bereidheid in de weg staan</a:t>
            </a:r>
            <a:r>
              <a:rPr lang="nl-NL" sz="2000" dirty="0" smtClean="0"/>
              <a:t>:</a:t>
            </a:r>
          </a:p>
          <a:p>
            <a:pPr marL="0" indent="0">
              <a:buNone/>
            </a:pPr>
            <a:endParaRPr lang="nl-NL" sz="2000" dirty="0"/>
          </a:p>
          <a:p>
            <a:r>
              <a:rPr lang="nl-NL" sz="2000" dirty="0"/>
              <a:t>Gebrek aan </a:t>
            </a:r>
            <a:r>
              <a:rPr lang="nl-NL" sz="2000" dirty="0" smtClean="0"/>
              <a:t>motivatie</a:t>
            </a:r>
          </a:p>
          <a:p>
            <a:r>
              <a:rPr lang="nl-NL" sz="2000" dirty="0" smtClean="0"/>
              <a:t>Privéproblemen, </a:t>
            </a:r>
            <a:r>
              <a:rPr lang="nl-NL" sz="2000" dirty="0"/>
              <a:t>concentratieproblemen of stress.</a:t>
            </a:r>
          </a:p>
          <a:p>
            <a:r>
              <a:rPr lang="nl-NL" sz="2000" dirty="0"/>
              <a:t>Gebrek aan zelfvertrouwen.</a:t>
            </a:r>
          </a:p>
          <a:p>
            <a:r>
              <a:rPr lang="nl-NL" sz="2000" dirty="0"/>
              <a:t>Te weinig zicht op het belang van de taak: </a:t>
            </a:r>
            <a:r>
              <a:rPr lang="nl-NL" sz="2000" dirty="0" smtClean="0"/>
              <a:t>het teamlid ziet </a:t>
            </a:r>
            <a:r>
              <a:rPr lang="nl-NL" sz="2000" dirty="0"/>
              <a:t>het nut er niet van in of kent het proces niet goed genoeg.</a:t>
            </a:r>
          </a:p>
          <a:p>
            <a:r>
              <a:rPr lang="nl-NL" sz="2000" dirty="0" smtClean="0"/>
              <a:t>In </a:t>
            </a:r>
            <a:r>
              <a:rPr lang="nl-NL" sz="2000" dirty="0"/>
              <a:t>welke mate is </a:t>
            </a:r>
            <a:r>
              <a:rPr lang="nl-NL" sz="2000" dirty="0" smtClean="0"/>
              <a:t>het teamlid </a:t>
            </a:r>
            <a:r>
              <a:rPr lang="nl-NL" sz="2000" dirty="0"/>
              <a:t>overtuigd van de mogelijkheid de taak goed uit te voeren zonder toezicht?</a:t>
            </a:r>
          </a:p>
        </p:txBody>
      </p:sp>
    </p:spTree>
    <p:extLst>
      <p:ext uri="{BB962C8B-B14F-4D97-AF65-F5344CB8AC3E}">
        <p14:creationId xmlns:p14="http://schemas.microsoft.com/office/powerpoint/2010/main" val="3353615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3600" b="1" dirty="0" smtClean="0">
                <a:solidFill>
                  <a:schemeClr val="bg1"/>
                </a:solidFill>
              </a:rPr>
              <a:t>Sturend gedrag en ondersteunend gedrag</a:t>
            </a:r>
            <a:endParaRPr lang="nl-NL" sz="36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pic>
        <p:nvPicPr>
          <p:cNvPr id="1026" name="Picture 2" descr="situationeel leiderschap - kle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1412776"/>
            <a:ext cx="4608512" cy="462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444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07504" y="274638"/>
            <a:ext cx="8856984" cy="1143000"/>
          </a:xfrm>
        </p:spPr>
        <p:txBody>
          <a:bodyPr>
            <a:noAutofit/>
          </a:bodyPr>
          <a:lstStyle/>
          <a:p>
            <a:r>
              <a:rPr lang="nl-NL" sz="4000" b="1" dirty="0" smtClean="0">
                <a:solidFill>
                  <a:schemeClr val="bg1"/>
                </a:solidFill>
              </a:rPr>
              <a:t>De vier leiderschapsstijlen</a:t>
            </a:r>
            <a:endParaRPr lang="nl-NL" sz="4000" b="1"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pic>
        <p:nvPicPr>
          <p:cNvPr id="1027" name="Picture 3" descr="situationeel leiderschap"/>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6753"/>
          <a:stretch/>
        </p:blipFill>
        <p:spPr bwMode="auto">
          <a:xfrm>
            <a:off x="1907704" y="1382834"/>
            <a:ext cx="4929202" cy="4679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1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3852</TotalTime>
  <Words>841</Words>
  <Application>Microsoft Office PowerPoint</Application>
  <PresentationFormat>On-screen Show (4:3)</PresentationFormat>
  <Paragraphs>90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Kantoorthema</vt:lpstr>
      <vt:lpstr>ZESC – Situationeel  leiderschap</vt:lpstr>
      <vt:lpstr>Situationeel leiderschap</vt:lpstr>
      <vt:lpstr>Waarom situationeel leiderschap?</vt:lpstr>
      <vt:lpstr>Situationeel leiderschap</vt:lpstr>
      <vt:lpstr>Vakbekwaamheid en bereidheid</vt:lpstr>
      <vt:lpstr>Vakbekwaamheid</vt:lpstr>
      <vt:lpstr>Bereidheid</vt:lpstr>
      <vt:lpstr>Sturend gedrag en ondersteunend gedrag</vt:lpstr>
      <vt:lpstr>De vier leiderschapsstijlen</vt:lpstr>
      <vt:lpstr>Taakvolwassenheid</vt:lpstr>
      <vt:lpstr>Een aantal voorbeelden</vt:lpstr>
      <vt:lpstr>Een aantal voorbeelden</vt:lpstr>
      <vt:lpstr>Een aantal voorbeelden</vt:lpstr>
      <vt:lpstr>Een aantal voorbeelden</vt:lpstr>
      <vt:lpstr>Een aantal voorbeelden</vt:lpstr>
      <vt:lpstr>Een aantal voorbeelden</vt:lpstr>
      <vt:lpstr>Een aantal voorbeelden</vt:lpstr>
      <vt:lpstr>Afsluiting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Opleidingsniveau (1.1)</dc:title>
  <dc:creator>Rosel</dc:creator>
  <cp:lastModifiedBy>Jasper Kroeger</cp:lastModifiedBy>
  <cp:revision>146</cp:revision>
  <cp:lastPrinted>2012-03-16T14:55:31Z</cp:lastPrinted>
  <dcterms:created xsi:type="dcterms:W3CDTF">2011-02-02T19:23:38Z</dcterms:created>
  <dcterms:modified xsi:type="dcterms:W3CDTF">2016-09-16T11:48:52Z</dcterms:modified>
</cp:coreProperties>
</file>