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5" r:id="rId2"/>
    <p:sldId id="324" r:id="rId3"/>
    <p:sldId id="320" r:id="rId4"/>
    <p:sldId id="342" r:id="rId5"/>
    <p:sldId id="339" r:id="rId6"/>
    <p:sldId id="293" r:id="rId7"/>
    <p:sldId id="296" r:id="rId8"/>
    <p:sldId id="333" r:id="rId9"/>
    <p:sldId id="321" r:id="rId10"/>
    <p:sldId id="332" r:id="rId11"/>
    <p:sldId id="335" r:id="rId12"/>
    <p:sldId id="326" r:id="rId13"/>
    <p:sldId id="301" r:id="rId14"/>
    <p:sldId id="344" r:id="rId15"/>
  </p:sldIdLst>
  <p:sldSz cx="9144000" cy="6858000" type="screen4x3"/>
  <p:notesSz cx="6888163" cy="1002188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75666" autoAdjust="0"/>
  </p:normalViewPr>
  <p:slideViewPr>
    <p:cSldViewPr>
      <p:cViewPr>
        <p:scale>
          <a:sx n="60" d="100"/>
          <a:sy n="60" d="100"/>
        </p:scale>
        <p:origin x="-15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1"/>
            <a:ext cx="2985087" cy="501417"/>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vl1pPr>
          </a:lstStyle>
          <a:p>
            <a:pPr>
              <a:defRPr/>
            </a:pPr>
            <a:endParaRPr lang="nl-NL"/>
          </a:p>
        </p:txBody>
      </p:sp>
      <p:sp>
        <p:nvSpPr>
          <p:cNvPr id="51203" name="Rectangle 3"/>
          <p:cNvSpPr>
            <a:spLocks noGrp="1" noChangeArrowheads="1"/>
          </p:cNvSpPr>
          <p:nvPr>
            <p:ph type="dt" sz="quarter" idx="1"/>
          </p:nvPr>
        </p:nvSpPr>
        <p:spPr bwMode="auto">
          <a:xfrm>
            <a:off x="3901461" y="1"/>
            <a:ext cx="2985087" cy="501417"/>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vl1pPr>
          </a:lstStyle>
          <a:p>
            <a:pPr>
              <a:defRPr/>
            </a:pPr>
            <a:endParaRPr lang="nl-NL"/>
          </a:p>
        </p:txBody>
      </p:sp>
      <p:sp>
        <p:nvSpPr>
          <p:cNvPr id="51204" name="Rectangle 4"/>
          <p:cNvSpPr>
            <a:spLocks noGrp="1" noChangeArrowheads="1"/>
          </p:cNvSpPr>
          <p:nvPr>
            <p:ph type="ftr" sz="quarter" idx="2"/>
          </p:nvPr>
        </p:nvSpPr>
        <p:spPr bwMode="auto">
          <a:xfrm>
            <a:off x="0" y="9518860"/>
            <a:ext cx="2985087" cy="501417"/>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vl1pPr>
          </a:lstStyle>
          <a:p>
            <a:pPr>
              <a:defRPr/>
            </a:pPr>
            <a:endParaRPr lang="nl-NL"/>
          </a:p>
        </p:txBody>
      </p:sp>
      <p:sp>
        <p:nvSpPr>
          <p:cNvPr id="51205" name="Rectangle 5"/>
          <p:cNvSpPr>
            <a:spLocks noGrp="1" noChangeArrowheads="1"/>
          </p:cNvSpPr>
          <p:nvPr>
            <p:ph type="sldNum" sz="quarter" idx="3"/>
          </p:nvPr>
        </p:nvSpPr>
        <p:spPr bwMode="auto">
          <a:xfrm>
            <a:off x="3901461" y="9518860"/>
            <a:ext cx="2985087" cy="501417"/>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vl1pPr>
          </a:lstStyle>
          <a:p>
            <a:pPr>
              <a:defRPr/>
            </a:pPr>
            <a:fld id="{113CAE07-6D93-44C7-830E-00DC67ABC1FB}" type="slidenum">
              <a:rPr lang="nl-NL"/>
              <a:pPr>
                <a:defRPr/>
              </a:pPr>
              <a:t>‹nr.›</a:t>
            </a:fld>
            <a:endParaRPr lang="nl-NL"/>
          </a:p>
        </p:txBody>
      </p:sp>
    </p:spTree>
    <p:extLst>
      <p:ext uri="{BB962C8B-B14F-4D97-AF65-F5344CB8AC3E}">
        <p14:creationId xmlns:p14="http://schemas.microsoft.com/office/powerpoint/2010/main" val="38469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85087" cy="501417"/>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vl1pPr>
          </a:lstStyle>
          <a:p>
            <a:pPr>
              <a:defRPr/>
            </a:pPr>
            <a:endParaRPr lang="nl-NL"/>
          </a:p>
        </p:txBody>
      </p:sp>
      <p:sp>
        <p:nvSpPr>
          <p:cNvPr id="4099" name="Rectangle 3"/>
          <p:cNvSpPr>
            <a:spLocks noGrp="1" noChangeArrowheads="1"/>
          </p:cNvSpPr>
          <p:nvPr>
            <p:ph type="dt" idx="1"/>
          </p:nvPr>
        </p:nvSpPr>
        <p:spPr bwMode="auto">
          <a:xfrm>
            <a:off x="3901461" y="1"/>
            <a:ext cx="2985087" cy="501417"/>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vl1pPr>
          </a:lstStyle>
          <a:p>
            <a:pPr>
              <a:defRPr/>
            </a:pPr>
            <a:endParaRPr lang="nl-NL"/>
          </a:p>
        </p:txBody>
      </p:sp>
      <p:sp>
        <p:nvSpPr>
          <p:cNvPr id="13316" name="Rectangle 4"/>
          <p:cNvSpPr>
            <a:spLocks noGrp="1" noRot="1" noChangeAspect="1" noChangeArrowheads="1" noTextEdit="1"/>
          </p:cNvSpPr>
          <p:nvPr>
            <p:ph type="sldImg" idx="2"/>
          </p:nvPr>
        </p:nvSpPr>
        <p:spPr bwMode="auto">
          <a:xfrm>
            <a:off x="938213" y="750888"/>
            <a:ext cx="5011737" cy="37592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8494" y="4761043"/>
            <a:ext cx="5511177" cy="4509527"/>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4102" name="Rectangle 6"/>
          <p:cNvSpPr>
            <a:spLocks noGrp="1" noChangeArrowheads="1"/>
          </p:cNvSpPr>
          <p:nvPr>
            <p:ph type="ftr" sz="quarter" idx="4"/>
          </p:nvPr>
        </p:nvSpPr>
        <p:spPr bwMode="auto">
          <a:xfrm>
            <a:off x="0" y="9518860"/>
            <a:ext cx="2985087" cy="501417"/>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vl1pPr>
          </a:lstStyle>
          <a:p>
            <a:pPr>
              <a:defRPr/>
            </a:pPr>
            <a:endParaRPr lang="nl-NL"/>
          </a:p>
        </p:txBody>
      </p:sp>
      <p:sp>
        <p:nvSpPr>
          <p:cNvPr id="4103" name="Rectangle 7"/>
          <p:cNvSpPr>
            <a:spLocks noGrp="1" noChangeArrowheads="1"/>
          </p:cNvSpPr>
          <p:nvPr>
            <p:ph type="sldNum" sz="quarter" idx="5"/>
          </p:nvPr>
        </p:nvSpPr>
        <p:spPr bwMode="auto">
          <a:xfrm>
            <a:off x="3901461" y="9518860"/>
            <a:ext cx="2985087" cy="501417"/>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vl1pPr>
          </a:lstStyle>
          <a:p>
            <a:pPr>
              <a:defRPr/>
            </a:pPr>
            <a:fld id="{19ECAA2A-6144-472F-9317-5695735B5197}" type="slidenum">
              <a:rPr lang="nl-NL"/>
              <a:pPr>
                <a:defRPr/>
              </a:pPr>
              <a:t>‹nr.›</a:t>
            </a:fld>
            <a:endParaRPr lang="nl-NL"/>
          </a:p>
        </p:txBody>
      </p:sp>
    </p:spTree>
    <p:extLst>
      <p:ext uri="{BB962C8B-B14F-4D97-AF65-F5344CB8AC3E}">
        <p14:creationId xmlns:p14="http://schemas.microsoft.com/office/powerpoint/2010/main" val="3073407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txBox="1">
            <a:spLocks noGrp="1" noChangeArrowheads="1"/>
          </p:cNvSpPr>
          <p:nvPr/>
        </p:nvSpPr>
        <p:spPr bwMode="auto">
          <a:xfrm>
            <a:off x="3901461" y="9518860"/>
            <a:ext cx="2985087" cy="501417"/>
          </a:xfrm>
          <a:prstGeom prst="rect">
            <a:avLst/>
          </a:prstGeom>
          <a:noFill/>
          <a:ln w="9525">
            <a:noFill/>
            <a:miter lim="800000"/>
            <a:headEnd/>
            <a:tailEnd/>
          </a:ln>
        </p:spPr>
        <p:txBody>
          <a:bodyPr lIns="92958" tIns="46479" rIns="92958" bIns="46479" anchor="b"/>
          <a:lstStyle/>
          <a:p>
            <a:pPr algn="r"/>
            <a:fld id="{5E684714-50D9-4675-9085-1A7F1C24CB99}" type="slidenum">
              <a:rPr lang="nl-NL" sz="1200"/>
              <a:pPr algn="r"/>
              <a:t>1</a:t>
            </a:fld>
            <a:endParaRPr lang="nl-NL" sz="120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pPr eaLnBrk="1" hangingPunct="1"/>
            <a:r>
              <a:rPr lang="nl-NL" dirty="0"/>
              <a:t>Welkom, mappen geven en toelichten, start presentatie: planning van vandaag.</a:t>
            </a:r>
          </a:p>
          <a:p>
            <a:pPr defTabSz="929579" eaLnBrk="1" hangingPunct="1">
              <a:defRPr/>
            </a:pPr>
            <a:r>
              <a:rPr lang="nl-NL" dirty="0"/>
              <a:t>Beoordelen doen we zowel aan het eind als aan het begin van een kwalificatieproces.</a:t>
            </a:r>
          </a:p>
        </p:txBody>
      </p:sp>
    </p:spTree>
    <p:extLst>
      <p:ext uri="{BB962C8B-B14F-4D97-AF65-F5344CB8AC3E}">
        <p14:creationId xmlns:p14="http://schemas.microsoft.com/office/powerpoint/2010/main" val="411503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fld id="{0B8A0C35-42B6-4606-B060-FDE722520B55}" type="slidenum">
              <a:rPr lang="nl-NL" smtClean="0"/>
              <a:pPr/>
              <a:t>10</a:t>
            </a:fld>
            <a:endParaRPr lang="nl-NL"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pPr eaLnBrk="1" hangingPunct="1"/>
            <a:r>
              <a:rPr lang="en-US" sz="1000" dirty="0" err="1" smtClean="0"/>
              <a:t>Eventueel</a:t>
            </a:r>
            <a:r>
              <a:rPr lang="en-US" sz="1000" dirty="0" smtClean="0"/>
              <a:t> </a:t>
            </a:r>
            <a:r>
              <a:rPr lang="en-US" sz="1000" dirty="0" err="1" smtClean="0"/>
              <a:t>als</a:t>
            </a:r>
            <a:r>
              <a:rPr lang="en-US" sz="1000" dirty="0" smtClean="0"/>
              <a:t> </a:t>
            </a:r>
            <a:r>
              <a:rPr lang="en-US" sz="1000" dirty="0" err="1" smtClean="0"/>
              <a:t>optie</a:t>
            </a:r>
            <a:r>
              <a:rPr lang="en-US" sz="1000" dirty="0" smtClean="0"/>
              <a:t> </a:t>
            </a:r>
            <a:r>
              <a:rPr lang="en-US" sz="1000" dirty="0" err="1" smtClean="0"/>
              <a:t>als</a:t>
            </a:r>
            <a:r>
              <a:rPr lang="en-US" sz="1000" dirty="0" smtClean="0"/>
              <a:t> </a:t>
            </a:r>
            <a:r>
              <a:rPr lang="en-US" sz="1000" dirty="0" err="1" smtClean="0"/>
              <a:t>er</a:t>
            </a:r>
            <a:r>
              <a:rPr lang="en-US" sz="1000" baseline="0" dirty="0" smtClean="0"/>
              <a:t> </a:t>
            </a:r>
            <a:r>
              <a:rPr lang="en-US" sz="1000" baseline="0" dirty="0" err="1" smtClean="0"/>
              <a:t>weinig</a:t>
            </a:r>
            <a:r>
              <a:rPr lang="en-US" sz="1000" baseline="0" dirty="0" smtClean="0"/>
              <a:t> </a:t>
            </a:r>
            <a:r>
              <a:rPr lang="en-US" sz="1000" baseline="0" dirty="0" err="1" smtClean="0"/>
              <a:t>casussen</a:t>
            </a:r>
            <a:r>
              <a:rPr lang="en-US" sz="1000" baseline="0" dirty="0" smtClean="0"/>
              <a:t> </a:t>
            </a:r>
            <a:r>
              <a:rPr lang="en-US" sz="1000" baseline="0" dirty="0" err="1" smtClean="0"/>
              <a:t>zijn</a:t>
            </a:r>
            <a:r>
              <a:rPr lang="en-US" sz="1000" baseline="0" dirty="0" smtClean="0"/>
              <a:t>.</a:t>
            </a:r>
            <a:endParaRPr lang="en-US" sz="1000" dirty="0"/>
          </a:p>
        </p:txBody>
      </p:sp>
    </p:spTree>
    <p:extLst>
      <p:ext uri="{BB962C8B-B14F-4D97-AF65-F5344CB8AC3E}">
        <p14:creationId xmlns:p14="http://schemas.microsoft.com/office/powerpoint/2010/main" val="243923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A6B87E9A-8BE1-46A9-9A8E-720F7E6C117B}" type="slidenum">
              <a:rPr lang="nl-NL" smtClean="0"/>
              <a:pPr/>
              <a:t>11</a:t>
            </a:fld>
            <a:endParaRPr lang="nl-NL"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pPr eaLnBrk="1" hangingPunct="1"/>
            <a:r>
              <a:rPr lang="nl-NL" dirty="0" smtClean="0"/>
              <a:t>Het oordeel over één bepaald aspect van het gedrag straalt uit naar de hele beoordeling van die persoon. Dit kan leiden tot een algeheel gunstig oordeel (halo-effect; halo = stralenkrans) of tot een totaal ongunstig oordeel (</a:t>
            </a:r>
            <a:r>
              <a:rPr lang="nl-NL" dirty="0" err="1" smtClean="0"/>
              <a:t>horn</a:t>
            </a:r>
            <a:r>
              <a:rPr lang="nl-NL" dirty="0" smtClean="0"/>
              <a:t>-effect; </a:t>
            </a:r>
            <a:r>
              <a:rPr lang="nl-NL" dirty="0" err="1" smtClean="0"/>
              <a:t>horn</a:t>
            </a:r>
            <a:r>
              <a:rPr lang="nl-NL" dirty="0" smtClean="0"/>
              <a:t> = duivel).</a:t>
            </a:r>
          </a:p>
          <a:p>
            <a:pPr eaLnBrk="1" hangingPunct="1"/>
            <a:r>
              <a:rPr lang="nl-NL" dirty="0" smtClean="0"/>
              <a:t>Als een leerling bijvoorbeeld precies volgens de regels met gereedschap of machines omgaat, wil dat nog niet zeggen dat hij ook altijd de veiligheidsvoorschriften in acht neemt. Of als iemand niet goed kan omgaan met de Apple </a:t>
            </a:r>
            <a:r>
              <a:rPr lang="nl-NL" dirty="0" err="1" smtClean="0"/>
              <a:t>MacIntosh</a:t>
            </a:r>
            <a:r>
              <a:rPr lang="nl-NL" dirty="0" smtClean="0"/>
              <a:t>, betekent dat nog niet meteen dat hij ook niet goed kan omgaan met een PC.</a:t>
            </a:r>
            <a:endParaRPr lang="en-US" dirty="0" smtClean="0"/>
          </a:p>
        </p:txBody>
      </p:sp>
    </p:spTree>
    <p:extLst>
      <p:ext uri="{BB962C8B-B14F-4D97-AF65-F5344CB8AC3E}">
        <p14:creationId xmlns:p14="http://schemas.microsoft.com/office/powerpoint/2010/main" val="58939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fld id="{0B8A0C35-42B6-4606-B060-FDE722520B55}" type="slidenum">
              <a:rPr lang="nl-NL" smtClean="0"/>
              <a:pPr/>
              <a:t>12</a:t>
            </a:fld>
            <a:endParaRPr lang="nl-NL"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r>
              <a:rPr lang="nl-NL" dirty="0"/>
              <a:t>Veel open deuren, maar goed om nog even te horen en lezen,</a:t>
            </a:r>
          </a:p>
          <a:p>
            <a:r>
              <a:rPr lang="nl-NL" dirty="0"/>
              <a:t>om alles weer even goed op rijtje te hebben en het plaatje compleet te maken.</a:t>
            </a:r>
          </a:p>
          <a:p>
            <a:pPr eaLnBrk="1" hangingPunct="1"/>
            <a:endParaRPr lang="en-US" sz="1000" dirty="0"/>
          </a:p>
        </p:txBody>
      </p:sp>
    </p:spTree>
    <p:extLst>
      <p:ext uri="{BB962C8B-B14F-4D97-AF65-F5344CB8AC3E}">
        <p14:creationId xmlns:p14="http://schemas.microsoft.com/office/powerpoint/2010/main" val="150705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A6B87E9A-8BE1-46A9-9A8E-720F7E6C117B}" type="slidenum">
              <a:rPr lang="nl-NL" smtClean="0"/>
              <a:pPr/>
              <a:t>13</a:t>
            </a:fld>
            <a:endParaRPr lang="nl-NL"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129219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A6B87E9A-8BE1-46A9-9A8E-720F7E6C117B}" type="slidenum">
              <a:rPr lang="nl-NL" smtClean="0"/>
              <a:pPr/>
              <a:t>14</a:t>
            </a:fld>
            <a:endParaRPr lang="nl-NL"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12921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E3F65FE4-25E2-4414-8C23-CF336B6E8F42}" type="slidenum">
              <a:rPr lang="nl-NL" smtClean="0"/>
              <a:pPr/>
              <a:t>2</a:t>
            </a:fld>
            <a:endParaRPr lang="nl-NL" smtClean="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nl-NL" dirty="0"/>
              <a:t>Als PBG wil je leidinggevenden helpen beter te worden in wat ze doen, de kwaliteit van scouting staat of valt met de kwaliteit van de vrijwilligers. Kwaliteit uit zich in de programma’s veiligheid en de begeleiding van jeugdleden en dat is dan ook waar we ze op trainen en in begeleiden.</a:t>
            </a:r>
          </a:p>
          <a:p>
            <a:pPr eaLnBrk="1" hangingPunct="1"/>
            <a:endParaRPr lang="en-US" dirty="0" smtClean="0"/>
          </a:p>
        </p:txBody>
      </p:sp>
    </p:spTree>
    <p:extLst>
      <p:ext uri="{BB962C8B-B14F-4D97-AF65-F5344CB8AC3E}">
        <p14:creationId xmlns:p14="http://schemas.microsoft.com/office/powerpoint/2010/main" val="253516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txBox="1">
            <a:spLocks noGrp="1" noChangeArrowheads="1"/>
          </p:cNvSpPr>
          <p:nvPr/>
        </p:nvSpPr>
        <p:spPr bwMode="auto">
          <a:xfrm>
            <a:off x="3901461" y="9518860"/>
            <a:ext cx="2985087" cy="501417"/>
          </a:xfrm>
          <a:prstGeom prst="rect">
            <a:avLst/>
          </a:prstGeom>
          <a:noFill/>
          <a:ln w="9525">
            <a:noFill/>
            <a:miter lim="800000"/>
            <a:headEnd/>
            <a:tailEnd/>
          </a:ln>
        </p:spPr>
        <p:txBody>
          <a:bodyPr lIns="92958" tIns="46479" rIns="92958" bIns="46479" anchor="b"/>
          <a:lstStyle/>
          <a:p>
            <a:pPr algn="r"/>
            <a:fld id="{861CF536-10AB-4043-B90D-D5E2FABD97D5}" type="slidenum">
              <a:rPr lang="nl-NL" sz="1200"/>
              <a:pPr algn="r"/>
              <a:t>3</a:t>
            </a:fld>
            <a:endParaRPr lang="nl-NL" sz="120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pPr eaLnBrk="1" hangingPunct="1"/>
            <a:endParaRPr lang="nl-NL" dirty="0" smtClean="0"/>
          </a:p>
        </p:txBody>
      </p:sp>
    </p:spTree>
    <p:extLst>
      <p:ext uri="{BB962C8B-B14F-4D97-AF65-F5344CB8AC3E}">
        <p14:creationId xmlns:p14="http://schemas.microsoft.com/office/powerpoint/2010/main" val="65376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E3F65FE4-25E2-4414-8C23-CF336B6E8F42}" type="slidenum">
              <a:rPr lang="nl-NL" smtClean="0"/>
              <a:pPr/>
              <a:t>4</a:t>
            </a:fld>
            <a:endParaRPr lang="nl-NL" smtClean="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nl-NL" dirty="0"/>
              <a:t>Als PBG wil je leidinggevenden helpen beter te worden in wat ze doen, de kwaliteit van scouting staat of valt met de kwaliteit van de vrijwilligers. Kwaliteit uit zich in de programma’s veiligheid en de begeleiding van jeugdleden en dat is dan ook waar we ze op trainen en in begeleiden.</a:t>
            </a:r>
          </a:p>
          <a:p>
            <a:pPr eaLnBrk="1" hangingPunct="1"/>
            <a:endParaRPr lang="en-US" dirty="0" smtClean="0"/>
          </a:p>
        </p:txBody>
      </p:sp>
    </p:spTree>
    <p:extLst>
      <p:ext uri="{BB962C8B-B14F-4D97-AF65-F5344CB8AC3E}">
        <p14:creationId xmlns:p14="http://schemas.microsoft.com/office/powerpoint/2010/main" val="385247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p:spPr>
        <p:txBody>
          <a:bodyPr/>
          <a:lstStyle/>
          <a:p>
            <a:fld id="{05EF43FE-D955-48F7-AA07-017F125B9731}" type="slidenum">
              <a:rPr lang="nl-NL" smtClean="0"/>
              <a:pPr/>
              <a:t>5</a:t>
            </a:fld>
            <a:endParaRPr lang="nl-NL" smtClean="0"/>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r>
              <a:rPr lang="nl-NL" dirty="0"/>
              <a:t>Objectief zijn oefen we vandaag.</a:t>
            </a:r>
          </a:p>
          <a:p>
            <a:r>
              <a:rPr lang="nl-NL" dirty="0"/>
              <a:t>De beoordelingsinstrumenten gaan we bespreken, oefenen met STARR</a:t>
            </a:r>
          </a:p>
          <a:p>
            <a:r>
              <a:rPr lang="nl-NL" dirty="0"/>
              <a:t>Professionaliteit gaan we bespreken a.d.h.v. valkuilen en richtlijnen</a:t>
            </a:r>
          </a:p>
          <a:p>
            <a:pPr eaLnBrk="1" hangingPunct="1"/>
            <a:endParaRPr lang="en-US" dirty="0" smtClean="0"/>
          </a:p>
        </p:txBody>
      </p:sp>
    </p:spTree>
    <p:extLst>
      <p:ext uri="{BB962C8B-B14F-4D97-AF65-F5344CB8AC3E}">
        <p14:creationId xmlns:p14="http://schemas.microsoft.com/office/powerpoint/2010/main" val="139602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p:spPr>
        <p:txBody>
          <a:bodyPr/>
          <a:lstStyle/>
          <a:p>
            <a:fld id="{6C505697-DD19-4E04-9961-5BFEF7FF695E}" type="slidenum">
              <a:rPr lang="nl-NL" smtClean="0"/>
              <a:pPr/>
              <a:t>6</a:t>
            </a:fld>
            <a:endParaRPr lang="nl-NL" smtClean="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r>
              <a:rPr lang="nl-NL" dirty="0"/>
              <a:t>Beoordelingsgegevens zijn functieomschrijving, kwalificatiekaart, info over</a:t>
            </a:r>
          </a:p>
          <a:p>
            <a:r>
              <a:rPr lang="nl-NL" dirty="0"/>
              <a:t>competenties van leiding, info over de leeromstandigheden</a:t>
            </a:r>
          </a:p>
          <a:p>
            <a:r>
              <a:rPr lang="nl-NL" dirty="0"/>
              <a:t>Over de kwalificatiegesprekken zelf praten we later in de training.</a:t>
            </a:r>
          </a:p>
          <a:p>
            <a:pPr eaLnBrk="1" hangingPunct="1"/>
            <a:endParaRPr lang="en-US" dirty="0" smtClean="0"/>
          </a:p>
        </p:txBody>
      </p:sp>
    </p:spTree>
    <p:extLst>
      <p:ext uri="{BB962C8B-B14F-4D97-AF65-F5344CB8AC3E}">
        <p14:creationId xmlns:p14="http://schemas.microsoft.com/office/powerpoint/2010/main" val="369212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fld id="{0B8A0C35-42B6-4606-B060-FDE722520B55}" type="slidenum">
              <a:rPr lang="nl-NL" smtClean="0"/>
              <a:pPr/>
              <a:t>7</a:t>
            </a:fld>
            <a:endParaRPr lang="nl-NL"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r>
              <a:rPr lang="nl-NL" dirty="0"/>
              <a:t>- Portfolio: diploma’s, certificaten, referenties, testuitslagen etc.</a:t>
            </a:r>
          </a:p>
          <a:p>
            <a:r>
              <a:rPr lang="nl-NL" dirty="0"/>
              <a:t>- Proeve van bekwaamheid: gerichte opdracht, oefening</a:t>
            </a:r>
          </a:p>
          <a:p>
            <a:r>
              <a:rPr lang="nl-NL" dirty="0"/>
              <a:t>- Observatie: tijdens opkomst, kamp, evaluatie, vergadering</a:t>
            </a:r>
          </a:p>
          <a:p>
            <a:pPr marL="0" indent="0">
              <a:buFontTx/>
              <a:buNone/>
            </a:pPr>
            <a:r>
              <a:rPr lang="nl-NL" dirty="0" smtClean="0"/>
              <a:t>- 360</a:t>
            </a:r>
            <a:r>
              <a:rPr lang="nl-NL" dirty="0"/>
              <a:t>° feedback: van meerdere mensen die de persoon kennen in verschillende relaties zoals teamleider, medeleiding, </a:t>
            </a:r>
            <a:r>
              <a:rPr lang="nl-NL" dirty="0" smtClean="0"/>
              <a:t>PBG</a:t>
            </a:r>
          </a:p>
          <a:p>
            <a:pPr marL="0" indent="0">
              <a:buFontTx/>
              <a:buNone/>
            </a:pPr>
            <a:r>
              <a:rPr lang="en-US" dirty="0" smtClean="0"/>
              <a:t>- CGI: </a:t>
            </a:r>
            <a:r>
              <a:rPr lang="en-US" dirty="0" err="1" smtClean="0"/>
              <a:t>Een</a:t>
            </a:r>
            <a:r>
              <a:rPr lang="en-US" dirty="0" smtClean="0"/>
              <a:t> </a:t>
            </a:r>
            <a:r>
              <a:rPr lang="en-US" dirty="0" err="1" smtClean="0"/>
              <a:t>gesprek</a:t>
            </a:r>
            <a:r>
              <a:rPr lang="en-US" baseline="0" dirty="0" smtClean="0"/>
              <a:t> </a:t>
            </a:r>
            <a:r>
              <a:rPr lang="en-US" baseline="0" dirty="0" err="1" smtClean="0"/>
              <a:t>aan</a:t>
            </a:r>
            <a:r>
              <a:rPr lang="en-US" baseline="0" dirty="0" smtClean="0"/>
              <a:t> de hand van </a:t>
            </a:r>
            <a:r>
              <a:rPr lang="en-US" baseline="0" dirty="0" err="1" smtClean="0"/>
              <a:t>van</a:t>
            </a:r>
            <a:r>
              <a:rPr lang="en-US" baseline="0" dirty="0" smtClean="0"/>
              <a:t> </a:t>
            </a:r>
            <a:r>
              <a:rPr lang="en-US" baseline="0" dirty="0" err="1" smtClean="0"/>
              <a:t>tevoren</a:t>
            </a:r>
            <a:r>
              <a:rPr lang="en-US" baseline="0" dirty="0" smtClean="0"/>
              <a:t> </a:t>
            </a:r>
            <a:r>
              <a:rPr lang="en-US" baseline="0" dirty="0" err="1" smtClean="0"/>
              <a:t>vastgelegde</a:t>
            </a:r>
            <a:r>
              <a:rPr lang="en-US" baseline="0" dirty="0" smtClean="0"/>
              <a:t> criteria. </a:t>
            </a:r>
            <a:r>
              <a:rPr lang="en-US" baseline="0" dirty="0" err="1" smtClean="0"/>
              <a:t>Denk</a:t>
            </a:r>
            <a:r>
              <a:rPr lang="en-US" baseline="0" dirty="0" smtClean="0"/>
              <a:t> </a:t>
            </a:r>
            <a:r>
              <a:rPr lang="en-US" baseline="0" dirty="0" err="1" smtClean="0"/>
              <a:t>aan</a:t>
            </a:r>
            <a:r>
              <a:rPr lang="en-US" baseline="0" dirty="0" smtClean="0"/>
              <a:t> </a:t>
            </a:r>
            <a:r>
              <a:rPr lang="en-US" baseline="0" dirty="0" err="1" smtClean="0"/>
              <a:t>eerder</a:t>
            </a:r>
            <a:r>
              <a:rPr lang="en-US" baseline="0" dirty="0" smtClean="0"/>
              <a:t> </a:t>
            </a:r>
            <a:r>
              <a:rPr lang="en-US" baseline="0" dirty="0" err="1" smtClean="0"/>
              <a:t>verworven</a:t>
            </a:r>
            <a:r>
              <a:rPr lang="en-US" baseline="0" dirty="0" smtClean="0"/>
              <a:t> </a:t>
            </a:r>
            <a:r>
              <a:rPr lang="en-US" baseline="0" dirty="0" err="1" smtClean="0"/>
              <a:t>competenties</a:t>
            </a:r>
            <a:r>
              <a:rPr lang="en-US" baseline="0" dirty="0" smtClean="0"/>
              <a:t>, </a:t>
            </a:r>
            <a:r>
              <a:rPr lang="en-US" baseline="0" dirty="0" err="1" smtClean="0"/>
              <a:t>waarvan</a:t>
            </a:r>
            <a:r>
              <a:rPr lang="en-US" baseline="0" dirty="0" smtClean="0"/>
              <a:t> </a:t>
            </a:r>
            <a:r>
              <a:rPr lang="en-US" baseline="0" dirty="0" err="1" smtClean="0"/>
              <a:t>niet</a:t>
            </a:r>
            <a:r>
              <a:rPr lang="en-US" baseline="0" dirty="0" smtClean="0"/>
              <a:t> </a:t>
            </a:r>
            <a:r>
              <a:rPr lang="en-US" baseline="0" dirty="0" err="1" smtClean="0"/>
              <a:t>duidelijk</a:t>
            </a:r>
            <a:r>
              <a:rPr lang="en-US" baseline="0" dirty="0" smtClean="0"/>
              <a:t> is of </a:t>
            </a:r>
            <a:r>
              <a:rPr lang="en-US" baseline="0" dirty="0" err="1" smtClean="0"/>
              <a:t>ze</a:t>
            </a:r>
            <a:r>
              <a:rPr lang="en-US" baseline="0" dirty="0" smtClean="0"/>
              <a:t> de </a:t>
            </a:r>
            <a:r>
              <a:rPr lang="en-US" baseline="0" dirty="0" err="1" smtClean="0"/>
              <a:t>competenties</a:t>
            </a:r>
            <a:r>
              <a:rPr lang="en-US" baseline="0" dirty="0" smtClean="0"/>
              <a:t> </a:t>
            </a:r>
            <a:r>
              <a:rPr lang="en-US" baseline="0" dirty="0" err="1" smtClean="0"/>
              <a:t>beheersen</a:t>
            </a:r>
            <a:r>
              <a:rPr lang="en-US" baseline="0" dirty="0" smtClean="0"/>
              <a:t>.</a:t>
            </a:r>
            <a:r>
              <a:rPr lang="en-US" dirty="0" smtClean="0"/>
              <a:t> </a:t>
            </a:r>
            <a:endParaRPr lang="nl-NL" dirty="0"/>
          </a:p>
          <a:p>
            <a:r>
              <a:rPr lang="nl-NL" dirty="0"/>
              <a:t>- STARR interview; zie volgende sheet (Sheet 9)</a:t>
            </a:r>
          </a:p>
          <a:p>
            <a:pPr eaLnBrk="1" hangingPunct="1"/>
            <a:endParaRPr lang="en-US" sz="1000" dirty="0"/>
          </a:p>
        </p:txBody>
      </p:sp>
    </p:spTree>
    <p:extLst>
      <p:ext uri="{BB962C8B-B14F-4D97-AF65-F5344CB8AC3E}">
        <p14:creationId xmlns:p14="http://schemas.microsoft.com/office/powerpoint/2010/main" val="234844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A6B87E9A-8BE1-46A9-9A8E-720F7E6C117B}" type="slidenum">
              <a:rPr lang="nl-NL" smtClean="0"/>
              <a:pPr/>
              <a:t>8</a:t>
            </a:fld>
            <a:endParaRPr lang="nl-NL"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nl-NL" dirty="0"/>
              <a:t>Bedoeld om </a:t>
            </a:r>
            <a:r>
              <a:rPr lang="nl-NL" dirty="0" smtClean="0"/>
              <a:t>persoonlijk eigenschappen of vaardigheden </a:t>
            </a:r>
            <a:r>
              <a:rPr lang="nl-NL" dirty="0"/>
              <a:t>te toetsen in een gesprek. Geeft inzicht in hoe</a:t>
            </a:r>
          </a:p>
          <a:p>
            <a:r>
              <a:rPr lang="nl-NL" dirty="0"/>
              <a:t>iemand dingen aanpakt. Toets de logica in het verhaal. Nadeel: Valt voor te bereiden</a:t>
            </a:r>
          </a:p>
          <a:p>
            <a:r>
              <a:rPr lang="nl-NL" dirty="0"/>
              <a:t>(maar doet bijna niemand)</a:t>
            </a:r>
          </a:p>
          <a:p>
            <a:pPr eaLnBrk="1" hangingPunct="1"/>
            <a:endParaRPr lang="en-US" dirty="0" smtClean="0"/>
          </a:p>
        </p:txBody>
      </p:sp>
    </p:spTree>
    <p:extLst>
      <p:ext uri="{BB962C8B-B14F-4D97-AF65-F5344CB8AC3E}">
        <p14:creationId xmlns:p14="http://schemas.microsoft.com/office/powerpoint/2010/main" val="182949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txBox="1">
            <a:spLocks noGrp="1" noChangeArrowheads="1"/>
          </p:cNvSpPr>
          <p:nvPr/>
        </p:nvSpPr>
        <p:spPr bwMode="auto">
          <a:xfrm>
            <a:off x="3901461" y="9518860"/>
            <a:ext cx="2985087" cy="501417"/>
          </a:xfrm>
          <a:prstGeom prst="rect">
            <a:avLst/>
          </a:prstGeom>
          <a:noFill/>
          <a:ln w="9525">
            <a:noFill/>
            <a:miter lim="800000"/>
            <a:headEnd/>
            <a:tailEnd/>
          </a:ln>
        </p:spPr>
        <p:txBody>
          <a:bodyPr lIns="92958" tIns="46479" rIns="92958" bIns="46479" anchor="b"/>
          <a:lstStyle/>
          <a:p>
            <a:pPr algn="r"/>
            <a:fld id="{CBABC677-A9B1-4D8E-84FC-372ED92FC038}" type="slidenum">
              <a:rPr lang="nl-NL" sz="1200"/>
              <a:pPr algn="r"/>
              <a:t>9</a:t>
            </a:fld>
            <a:endParaRPr lang="nl-NL" sz="120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r>
              <a:rPr lang="nl-NL" dirty="0"/>
              <a:t>- Maak het eerst concreet, dan kan je een leerplan maken en dan kan </a:t>
            </a:r>
            <a:r>
              <a:rPr lang="nl-NL" dirty="0" smtClean="0"/>
              <a:t>je </a:t>
            </a:r>
            <a:r>
              <a:rPr lang="nl-NL" dirty="0"/>
              <a:t>het ook beter beoordelen</a:t>
            </a:r>
          </a:p>
          <a:p>
            <a:pPr marL="171450" indent="-171450">
              <a:buFontTx/>
              <a:buChar char="-"/>
            </a:pPr>
            <a:r>
              <a:rPr lang="nl-NL" dirty="0" smtClean="0"/>
              <a:t>Let </a:t>
            </a:r>
            <a:r>
              <a:rPr lang="nl-NL" dirty="0"/>
              <a:t>op dat het realistisch blijft (efficiënt, werkbaar, acceptabel voor leiding</a:t>
            </a:r>
            <a:r>
              <a:rPr lang="nl-NL" dirty="0" smtClean="0"/>
              <a:t>)</a:t>
            </a:r>
          </a:p>
          <a:p>
            <a:pPr marL="171450" indent="-171450">
              <a:buFontTx/>
              <a:buChar char="-"/>
            </a:pPr>
            <a:r>
              <a:rPr lang="en-US" dirty="0" err="1" smtClean="0"/>
              <a:t>Een</a:t>
            </a:r>
            <a:r>
              <a:rPr lang="en-US" dirty="0" smtClean="0"/>
              <a:t> </a:t>
            </a:r>
            <a:r>
              <a:rPr lang="en-US" dirty="0" err="1" smtClean="0"/>
              <a:t>welpenleiding</a:t>
            </a:r>
            <a:r>
              <a:rPr lang="en-US" dirty="0" smtClean="0"/>
              <a:t> </a:t>
            </a:r>
            <a:r>
              <a:rPr lang="en-US" dirty="0" err="1" smtClean="0"/>
              <a:t>geeft</a:t>
            </a:r>
            <a:r>
              <a:rPr lang="en-US" dirty="0" smtClean="0"/>
              <a:t> </a:t>
            </a:r>
            <a:r>
              <a:rPr lang="en-US" dirty="0" err="1" smtClean="0"/>
              <a:t>aan</a:t>
            </a:r>
            <a:r>
              <a:rPr lang="en-US" dirty="0" smtClean="0"/>
              <a:t> heel erg </a:t>
            </a:r>
            <a:r>
              <a:rPr lang="en-US" dirty="0" err="1" smtClean="0"/>
              <a:t>goed</a:t>
            </a:r>
            <a:r>
              <a:rPr lang="en-US" dirty="0" smtClean="0"/>
              <a:t> het </a:t>
            </a:r>
            <a:r>
              <a:rPr lang="en-US" dirty="0" err="1" smtClean="0"/>
              <a:t>spel</a:t>
            </a:r>
            <a:r>
              <a:rPr lang="en-US" dirty="0" smtClean="0"/>
              <a:t> </a:t>
            </a:r>
            <a:r>
              <a:rPr lang="en-US" dirty="0" err="1" smtClean="0"/>
              <a:t>levendstratego</a:t>
            </a:r>
            <a:r>
              <a:rPr lang="en-US" baseline="0" dirty="0" smtClean="0"/>
              <a:t> </a:t>
            </a:r>
            <a:r>
              <a:rPr lang="en-US" baseline="0" dirty="0" err="1" smtClean="0"/>
              <a:t>te</a:t>
            </a:r>
            <a:r>
              <a:rPr lang="en-US" baseline="0" dirty="0" smtClean="0"/>
              <a:t> </a:t>
            </a:r>
            <a:r>
              <a:rPr lang="en-US" baseline="0" dirty="0" err="1" smtClean="0"/>
              <a:t>kunnen</a:t>
            </a:r>
            <a:r>
              <a:rPr lang="en-US" baseline="0" dirty="0" smtClean="0"/>
              <a:t> </a:t>
            </a:r>
            <a:r>
              <a:rPr lang="en-US" baseline="0" dirty="0" err="1" smtClean="0"/>
              <a:t>uitleggen</a:t>
            </a:r>
            <a:r>
              <a:rPr lang="en-US" baseline="0" dirty="0" smtClean="0"/>
              <a:t>. </a:t>
            </a:r>
            <a:r>
              <a:rPr lang="en-US" baseline="0" dirty="0" err="1" smtClean="0"/>
              <a:t>Tijdens</a:t>
            </a:r>
            <a:r>
              <a:rPr lang="en-US" baseline="0" dirty="0" smtClean="0"/>
              <a:t> het </a:t>
            </a:r>
            <a:r>
              <a:rPr lang="en-US" baseline="0" dirty="0" err="1" smtClean="0"/>
              <a:t>spel</a:t>
            </a:r>
            <a:r>
              <a:rPr lang="en-US" baseline="0" dirty="0" smtClean="0"/>
              <a:t> </a:t>
            </a:r>
            <a:r>
              <a:rPr lang="en-US" baseline="0" dirty="0" err="1" smtClean="0"/>
              <a:t>blijkt</a:t>
            </a:r>
            <a:r>
              <a:rPr lang="en-US" baseline="0" dirty="0" smtClean="0"/>
              <a:t> </a:t>
            </a:r>
            <a:r>
              <a:rPr lang="en-US" baseline="0" dirty="0" err="1" smtClean="0"/>
              <a:t>dat</a:t>
            </a:r>
            <a:r>
              <a:rPr lang="en-US" baseline="0" dirty="0" smtClean="0"/>
              <a:t> de </a:t>
            </a:r>
            <a:r>
              <a:rPr lang="en-US" baseline="0" dirty="0" err="1" smtClean="0"/>
              <a:t>kinderen</a:t>
            </a:r>
            <a:r>
              <a:rPr lang="en-US" baseline="0" dirty="0" smtClean="0"/>
              <a:t> het </a:t>
            </a:r>
            <a:r>
              <a:rPr lang="en-US" baseline="0" dirty="0" err="1" smtClean="0"/>
              <a:t>spel</a:t>
            </a:r>
            <a:r>
              <a:rPr lang="en-US" baseline="0" dirty="0" smtClean="0"/>
              <a:t> </a:t>
            </a:r>
            <a:r>
              <a:rPr lang="en-US" baseline="0" dirty="0" err="1" smtClean="0"/>
              <a:t>eigenlijk</a:t>
            </a:r>
            <a:r>
              <a:rPr lang="en-US" baseline="0" dirty="0" smtClean="0"/>
              <a:t> </a:t>
            </a:r>
            <a:r>
              <a:rPr lang="en-US" baseline="0" dirty="0" err="1" smtClean="0"/>
              <a:t>niet</a:t>
            </a:r>
            <a:r>
              <a:rPr lang="en-US" baseline="0" dirty="0" smtClean="0"/>
              <a:t> </a:t>
            </a:r>
          </a:p>
          <a:p>
            <a:pPr marL="0" indent="0">
              <a:buFontTx/>
              <a:buNone/>
            </a:pPr>
            <a:r>
              <a:rPr lang="en-US" baseline="0" dirty="0" err="1" smtClean="0"/>
              <a:t>goed</a:t>
            </a:r>
            <a:r>
              <a:rPr lang="en-US" baseline="0" dirty="0" smtClean="0"/>
              <a:t> </a:t>
            </a:r>
            <a:r>
              <a:rPr lang="en-US" baseline="0" dirty="0" err="1" smtClean="0"/>
              <a:t>snappen</a:t>
            </a:r>
            <a:r>
              <a:rPr lang="en-US" baseline="0" dirty="0" smtClean="0"/>
              <a:t>. </a:t>
            </a:r>
            <a:r>
              <a:rPr lang="en-US" baseline="0" dirty="0" err="1" smtClean="0"/>
              <a:t>Aan</a:t>
            </a:r>
            <a:r>
              <a:rPr lang="en-US" baseline="0" dirty="0" smtClean="0"/>
              <a:t> het </a:t>
            </a:r>
            <a:r>
              <a:rPr lang="en-US" baseline="0" dirty="0" err="1" smtClean="0"/>
              <a:t>einde</a:t>
            </a:r>
            <a:r>
              <a:rPr lang="en-US" baseline="0" dirty="0" smtClean="0"/>
              <a:t> van de </a:t>
            </a:r>
            <a:r>
              <a:rPr lang="en-US" baseline="0" dirty="0" err="1" smtClean="0"/>
              <a:t>opkomst</a:t>
            </a:r>
            <a:r>
              <a:rPr lang="en-US" baseline="0" dirty="0" smtClean="0"/>
              <a:t> </a:t>
            </a:r>
            <a:r>
              <a:rPr lang="en-US" baseline="0" dirty="0" err="1" smtClean="0"/>
              <a:t>gaan</a:t>
            </a:r>
            <a:r>
              <a:rPr lang="en-US" baseline="0" dirty="0" smtClean="0"/>
              <a:t> </a:t>
            </a:r>
            <a:r>
              <a:rPr lang="en-US" baseline="0" dirty="0" err="1" smtClean="0"/>
              <a:t>jullie</a:t>
            </a:r>
            <a:r>
              <a:rPr lang="en-US" baseline="0" dirty="0" smtClean="0"/>
              <a:t> </a:t>
            </a:r>
            <a:r>
              <a:rPr lang="en-US" baseline="0" dirty="0" err="1" smtClean="0"/>
              <a:t>samen</a:t>
            </a:r>
            <a:r>
              <a:rPr lang="en-US" baseline="0" dirty="0" smtClean="0"/>
              <a:t> </a:t>
            </a:r>
            <a:r>
              <a:rPr lang="en-US" baseline="0" dirty="0" err="1" smtClean="0"/>
              <a:t>zitten</a:t>
            </a:r>
            <a:r>
              <a:rPr lang="en-US" baseline="0" dirty="0" smtClean="0"/>
              <a:t> </a:t>
            </a:r>
            <a:r>
              <a:rPr lang="en-US" baseline="0" dirty="0" err="1" smtClean="0"/>
              <a:t>om</a:t>
            </a:r>
            <a:r>
              <a:rPr lang="en-US" baseline="0" dirty="0" smtClean="0"/>
              <a:t> </a:t>
            </a:r>
            <a:r>
              <a:rPr lang="en-US" baseline="0" dirty="0" err="1" smtClean="0"/>
              <a:t>zijn</a:t>
            </a:r>
            <a:r>
              <a:rPr lang="en-US" baseline="0" dirty="0" smtClean="0"/>
              <a:t> </a:t>
            </a:r>
            <a:r>
              <a:rPr lang="en-US" baseline="0" dirty="0" err="1" smtClean="0"/>
              <a:t>speluitleg</a:t>
            </a:r>
            <a:r>
              <a:rPr lang="en-US" baseline="0" dirty="0" smtClean="0"/>
              <a:t> </a:t>
            </a:r>
            <a:r>
              <a:rPr lang="en-US" baseline="0" dirty="0" err="1" smtClean="0"/>
              <a:t>te</a:t>
            </a:r>
            <a:r>
              <a:rPr lang="en-US" baseline="0" dirty="0" smtClean="0"/>
              <a:t> </a:t>
            </a:r>
            <a:r>
              <a:rPr lang="en-US" baseline="0" dirty="0" err="1" smtClean="0"/>
              <a:t>beoordelen</a:t>
            </a:r>
            <a:r>
              <a:rPr lang="en-US" baseline="0" dirty="0" smtClean="0"/>
              <a:t>. </a:t>
            </a:r>
            <a:endParaRPr lang="nl-NL" dirty="0"/>
          </a:p>
          <a:p>
            <a:pPr eaLnBrk="1" hangingPunct="1">
              <a:lnSpc>
                <a:spcPct val="80000"/>
              </a:lnSpc>
            </a:pPr>
            <a:endParaRPr lang="en-US" sz="800" u="sng" dirty="0"/>
          </a:p>
        </p:txBody>
      </p:sp>
    </p:spTree>
    <p:extLst>
      <p:ext uri="{BB962C8B-B14F-4D97-AF65-F5344CB8AC3E}">
        <p14:creationId xmlns:p14="http://schemas.microsoft.com/office/powerpoint/2010/main" val="163829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BCBF7BB-C30C-43C4-AE34-344A73966FC1}"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F168FCB-2D88-4C69-855F-202E328347CE}"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5586BAC-413F-4C5A-93FD-54CE1FD7CC3F}"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836CF04-B14F-49AA-B5D1-2C4097F1F72E}"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424BD53-2B6D-4854-B0B1-7683B56F4C1F}"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3A48259F-7C8E-479B-A4C1-719D1CD1D5AE}"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5EAA27F2-D246-4037-88BD-E91551C7EEE9}"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30DADB21-9EBA-4EAA-B29B-A6C7E8A0A4A4}"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B8C11F5E-6BA8-4F97-8B3F-720AAFD5F1D8}"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7C806516-7C64-48DE-B561-05AEAFDED63A}"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3FCF26B6-2F22-49C3-A261-A337780D9F01}"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DD2AE9E-9B45-42FB-A1F6-E746CE611609}"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2" descr="Afbeelding sheet 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95586" name="Picture 5" descr="100procentscout_wit"/>
          <p:cNvPicPr>
            <a:picLocks noChangeAspect="1" noChangeArrowheads="1"/>
          </p:cNvPicPr>
          <p:nvPr/>
        </p:nvPicPr>
        <p:blipFill>
          <a:blip r:embed="rId4"/>
          <a:srcRect/>
          <a:stretch>
            <a:fillRect/>
          </a:stretch>
        </p:blipFill>
        <p:spPr bwMode="auto">
          <a:xfrm>
            <a:off x="179388" y="6021388"/>
            <a:ext cx="3097212" cy="601662"/>
          </a:xfrm>
          <a:prstGeom prst="rect">
            <a:avLst/>
          </a:prstGeom>
          <a:noFill/>
          <a:ln w="9525">
            <a:noFill/>
            <a:miter lim="800000"/>
            <a:headEnd/>
            <a:tailEnd/>
          </a:ln>
        </p:spPr>
      </p:pic>
      <p:sp>
        <p:nvSpPr>
          <p:cNvPr id="195587" name="Titel 7"/>
          <p:cNvSpPr>
            <a:spLocks noGrp="1"/>
          </p:cNvSpPr>
          <p:nvPr>
            <p:ph type="title" idx="4294967295"/>
          </p:nvPr>
        </p:nvSpPr>
        <p:spPr>
          <a:xfrm>
            <a:off x="457200" y="2420888"/>
            <a:ext cx="8229600" cy="792088"/>
          </a:xfrm>
        </p:spPr>
        <p:txBody>
          <a:bodyPr/>
          <a:lstStyle/>
          <a:p>
            <a:pPr eaLnBrk="1" hangingPunct="1"/>
            <a:r>
              <a:rPr lang="nl-NL" dirty="0" smtClean="0"/>
              <a:t/>
            </a:r>
            <a:br>
              <a:rPr lang="nl-NL" dirty="0" smtClean="0"/>
            </a:br>
            <a:r>
              <a:rPr lang="nl-NL" dirty="0" smtClean="0"/>
              <a:t>(basis)training voor praktijkbegeleiders</a:t>
            </a:r>
            <a:br>
              <a:rPr lang="nl-NL" dirty="0" smtClean="0"/>
            </a:br>
            <a:r>
              <a:rPr lang="nl-NL" dirty="0" smtClean="0"/>
              <a:t>13 december 2015</a:t>
            </a:r>
            <a:br>
              <a:rPr lang="nl-NL" dirty="0" smtClean="0"/>
            </a:br>
            <a:r>
              <a:rPr lang="nl-NL" dirty="0"/>
              <a:t/>
            </a:r>
            <a:br>
              <a:rPr lang="nl-NL" dirty="0"/>
            </a:br>
            <a:r>
              <a:rPr lang="nl-NL" b="1" dirty="0" smtClean="0"/>
              <a:t>Module rol van de beoordelaar</a:t>
            </a:r>
            <a:br>
              <a:rPr lang="nl-NL" b="1" dirty="0" smtClean="0"/>
            </a:br>
            <a:endParaRPr lang="nl-NL"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 descr="Afbeelding sheet 15"/>
          <p:cNvPicPr>
            <a:picLocks noChangeAspect="1" noChangeArrowheads="1"/>
          </p:cNvPicPr>
          <p:nvPr/>
        </p:nvPicPr>
        <p:blipFill>
          <a:blip r:embed="rId3"/>
          <a:srcRect/>
          <a:stretch>
            <a:fillRect/>
          </a:stretch>
        </p:blipFill>
        <p:spPr bwMode="auto">
          <a:xfrm>
            <a:off x="0" y="0"/>
            <a:ext cx="9144000" cy="6880226"/>
          </a:xfrm>
          <a:prstGeom prst="rect">
            <a:avLst/>
          </a:prstGeom>
          <a:noFill/>
          <a:ln w="9525">
            <a:noFill/>
            <a:miter lim="800000"/>
            <a:headEnd/>
            <a:tailEnd/>
          </a:ln>
        </p:spPr>
      </p:pic>
      <p:sp>
        <p:nvSpPr>
          <p:cNvPr id="209923" name="Rectangle 4"/>
          <p:cNvSpPr>
            <a:spLocks noGrp="1" noChangeArrowheads="1"/>
          </p:cNvSpPr>
          <p:nvPr>
            <p:ph type="body" idx="1"/>
          </p:nvPr>
        </p:nvSpPr>
        <p:spPr>
          <a:xfrm>
            <a:off x="1691680" y="783322"/>
            <a:ext cx="6912768" cy="4525962"/>
          </a:xfrm>
        </p:spPr>
        <p:txBody>
          <a:bodyPr/>
          <a:lstStyle/>
          <a:p>
            <a:pPr marL="0" indent="0" eaLnBrk="1" hangingPunct="1">
              <a:lnSpc>
                <a:spcPct val="90000"/>
              </a:lnSpc>
              <a:buNone/>
            </a:pPr>
            <a:r>
              <a:rPr lang="nl-NL" b="1" dirty="0" smtClean="0"/>
              <a:t>Oefenen met het STARR interview</a:t>
            </a:r>
          </a:p>
          <a:p>
            <a:pPr marL="0" indent="0" eaLnBrk="1" hangingPunct="1">
              <a:lnSpc>
                <a:spcPct val="90000"/>
              </a:lnSpc>
              <a:buNone/>
            </a:pPr>
            <a:endParaRPr lang="nl-NL" sz="1000" dirty="0" smtClean="0"/>
          </a:p>
          <a:p>
            <a:pPr marL="0" indent="0" eaLnBrk="1" hangingPunct="1">
              <a:lnSpc>
                <a:spcPct val="90000"/>
              </a:lnSpc>
              <a:buNone/>
            </a:pPr>
            <a:r>
              <a:rPr lang="nl-NL" sz="2800" dirty="0" smtClean="0"/>
              <a:t>Opdracht:</a:t>
            </a:r>
          </a:p>
          <a:p>
            <a:pPr marL="0" indent="0" eaLnBrk="1" hangingPunct="1">
              <a:lnSpc>
                <a:spcPct val="90000"/>
              </a:lnSpc>
              <a:buNone/>
            </a:pPr>
            <a:endParaRPr lang="nl-NL" sz="1000" dirty="0" smtClean="0"/>
          </a:p>
          <a:p>
            <a:pPr marL="0" indent="0" eaLnBrk="1" hangingPunct="1">
              <a:lnSpc>
                <a:spcPct val="90000"/>
              </a:lnSpc>
              <a:buNone/>
            </a:pPr>
            <a:r>
              <a:rPr lang="nl-NL" sz="2800" dirty="0" smtClean="0"/>
              <a:t>1. Benoem een vaardigheid die je beheerst of een sterke eigenschap van jezelf.</a:t>
            </a:r>
          </a:p>
          <a:p>
            <a:pPr marL="0" indent="0" eaLnBrk="1" hangingPunct="1">
              <a:lnSpc>
                <a:spcPct val="90000"/>
              </a:lnSpc>
              <a:buNone/>
            </a:pPr>
            <a:r>
              <a:rPr lang="nl-NL" sz="2800" dirty="0" smtClean="0"/>
              <a:t>2. Interview elkaar om te toetsen of dit waar is.</a:t>
            </a:r>
          </a:p>
          <a:p>
            <a:pPr marL="0" indent="0" eaLnBrk="1" hangingPunct="1">
              <a:lnSpc>
                <a:spcPct val="90000"/>
              </a:lnSpc>
              <a:buNone/>
            </a:pPr>
            <a:r>
              <a:rPr lang="nl-NL" sz="2800" dirty="0" smtClean="0"/>
              <a:t>3. Observeer en benoem na het interview wat er gemeld is bij elke letter van STARR</a:t>
            </a:r>
          </a:p>
        </p:txBody>
      </p:sp>
      <p:pic>
        <p:nvPicPr>
          <p:cNvPr id="214020" name="Picture 5" descr="100procentscout_wit"/>
          <p:cNvPicPr>
            <a:picLocks noChangeAspect="1" noChangeArrowheads="1"/>
          </p:cNvPicPr>
          <p:nvPr/>
        </p:nvPicPr>
        <p:blipFill>
          <a:blip r:embed="rId4"/>
          <a:srcRect/>
          <a:stretch>
            <a:fillRect/>
          </a:stretch>
        </p:blipFill>
        <p:spPr bwMode="auto">
          <a:xfrm>
            <a:off x="179388" y="6021388"/>
            <a:ext cx="3097212" cy="601662"/>
          </a:xfrm>
          <a:prstGeom prst="rect">
            <a:avLst/>
          </a:prstGeom>
          <a:noFill/>
          <a:ln w="9525">
            <a:noFill/>
            <a:miter lim="800000"/>
            <a:headEnd/>
            <a:tailEnd/>
          </a:ln>
        </p:spPr>
      </p:pic>
    </p:spTree>
    <p:extLst>
      <p:ext uri="{BB962C8B-B14F-4D97-AF65-F5344CB8AC3E}">
        <p14:creationId xmlns:p14="http://schemas.microsoft.com/office/powerpoint/2010/main" val="824539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2" descr="Afbeelding sheet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0163" name="Rectangle 4"/>
          <p:cNvSpPr>
            <a:spLocks noGrp="1" noChangeArrowheads="1"/>
          </p:cNvSpPr>
          <p:nvPr>
            <p:ph type="body" idx="1"/>
          </p:nvPr>
        </p:nvSpPr>
        <p:spPr>
          <a:xfrm>
            <a:off x="1730561" y="960859"/>
            <a:ext cx="7110226" cy="5060529"/>
          </a:xfrm>
        </p:spPr>
        <p:txBody>
          <a:bodyPr/>
          <a:lstStyle/>
          <a:p>
            <a:pPr eaLnBrk="1" hangingPunct="1">
              <a:spcBef>
                <a:spcPts val="0"/>
              </a:spcBef>
              <a:buClr>
                <a:schemeClr val="tx2"/>
              </a:buClr>
              <a:buSzPct val="75000"/>
              <a:buFontTx/>
              <a:buNone/>
            </a:pPr>
            <a:endParaRPr lang="nl-NL" sz="1000" dirty="0" smtClean="0">
              <a:solidFill>
                <a:schemeClr val="tx2"/>
              </a:solidFill>
            </a:endParaRPr>
          </a:p>
          <a:p>
            <a:pPr eaLnBrk="1" hangingPunct="1">
              <a:spcBef>
                <a:spcPts val="0"/>
              </a:spcBef>
              <a:buClr>
                <a:schemeClr val="tx2"/>
              </a:buClr>
              <a:buSzPct val="75000"/>
              <a:buFontTx/>
              <a:buNone/>
            </a:pPr>
            <a:r>
              <a:rPr lang="nl-NL" b="1" dirty="0" smtClean="0">
                <a:solidFill>
                  <a:schemeClr val="tx2"/>
                </a:solidFill>
              </a:rPr>
              <a:t>Enkele valkuilen</a:t>
            </a:r>
          </a:p>
          <a:p>
            <a:pPr eaLnBrk="1" hangingPunct="1">
              <a:buClr>
                <a:schemeClr val="tx2"/>
              </a:buClr>
              <a:buSzPct val="75000"/>
              <a:buFontTx/>
              <a:buNone/>
            </a:pPr>
            <a:endParaRPr lang="en-US" sz="900" dirty="0" smtClean="0">
              <a:solidFill>
                <a:schemeClr val="tx2"/>
              </a:solidFill>
            </a:endParaRPr>
          </a:p>
          <a:p>
            <a:pPr eaLnBrk="1" hangingPunct="1">
              <a:buClr>
                <a:schemeClr val="tx2"/>
              </a:buClr>
              <a:buSzPct val="75000"/>
              <a:buFontTx/>
              <a:buNone/>
            </a:pPr>
            <a:endParaRPr lang="en-US" sz="900" dirty="0">
              <a:solidFill>
                <a:schemeClr val="tx2"/>
              </a:solidFill>
            </a:endParaRPr>
          </a:p>
          <a:p>
            <a:pPr eaLnBrk="1" hangingPunct="1">
              <a:buClr>
                <a:schemeClr val="tx2"/>
              </a:buClr>
              <a:buSzPct val="75000"/>
              <a:buFontTx/>
              <a:buNone/>
            </a:pPr>
            <a:endParaRPr lang="en-US" sz="900" dirty="0" smtClean="0">
              <a:solidFill>
                <a:schemeClr val="tx2"/>
              </a:solidFill>
            </a:endParaRPr>
          </a:p>
          <a:p>
            <a:pPr eaLnBrk="1" hangingPunct="1">
              <a:buClr>
                <a:schemeClr val="tx2"/>
              </a:buClr>
              <a:buSzPct val="75000"/>
              <a:buFontTx/>
              <a:buNone/>
            </a:pPr>
            <a:endParaRPr lang="en-US" sz="900" dirty="0">
              <a:solidFill>
                <a:schemeClr val="tx2"/>
              </a:solidFill>
            </a:endParaRPr>
          </a:p>
          <a:p>
            <a:pPr eaLnBrk="1" hangingPunct="1">
              <a:buClr>
                <a:schemeClr val="tx2"/>
              </a:buClr>
              <a:buSzPct val="75000"/>
              <a:buFontTx/>
              <a:buNone/>
            </a:pPr>
            <a:endParaRPr lang="nl-NL" sz="900" dirty="0">
              <a:solidFill>
                <a:schemeClr val="tx2"/>
              </a:solidFill>
            </a:endParaRPr>
          </a:p>
          <a:p>
            <a:pPr eaLnBrk="1" hangingPunct="1">
              <a:buClr>
                <a:schemeClr val="tx2"/>
              </a:buClr>
              <a:buSzPct val="75000"/>
              <a:buFontTx/>
              <a:buNone/>
            </a:pPr>
            <a:endParaRPr lang="nl-NL" sz="900" dirty="0" smtClean="0">
              <a:solidFill>
                <a:schemeClr val="tx2"/>
              </a:solidFill>
            </a:endParaRPr>
          </a:p>
          <a:p>
            <a:pPr eaLnBrk="1" hangingPunct="1">
              <a:buClr>
                <a:schemeClr val="tx2"/>
              </a:buClr>
              <a:buSzPct val="75000"/>
            </a:pPr>
            <a:r>
              <a:rPr lang="nl-NL" sz="2800" dirty="0" smtClean="0">
                <a:solidFill>
                  <a:schemeClr val="tx2"/>
                </a:solidFill>
              </a:rPr>
              <a:t>‘Gekleurde bril’</a:t>
            </a:r>
            <a:endParaRPr lang="nl-NL" sz="2800" dirty="0">
              <a:solidFill>
                <a:schemeClr val="tx2"/>
              </a:solidFill>
            </a:endParaRPr>
          </a:p>
          <a:p>
            <a:pPr eaLnBrk="1" hangingPunct="1">
              <a:buClr>
                <a:schemeClr val="tx2"/>
              </a:buClr>
              <a:buSzPct val="75000"/>
            </a:pPr>
            <a:r>
              <a:rPr lang="nl-NL" sz="2800" dirty="0" smtClean="0">
                <a:solidFill>
                  <a:schemeClr val="tx2"/>
                </a:solidFill>
              </a:rPr>
              <a:t>‘Leve je evenbeeld’</a:t>
            </a:r>
          </a:p>
          <a:p>
            <a:pPr eaLnBrk="1" hangingPunct="1">
              <a:buClr>
                <a:schemeClr val="tx2"/>
              </a:buClr>
              <a:buSzPct val="75000"/>
            </a:pPr>
            <a:r>
              <a:rPr lang="nl-NL" sz="2800" dirty="0" smtClean="0">
                <a:solidFill>
                  <a:schemeClr val="tx2"/>
                </a:solidFill>
              </a:rPr>
              <a:t>‘HALO en HORN effect’</a:t>
            </a:r>
          </a:p>
          <a:p>
            <a:pPr eaLnBrk="1" hangingPunct="1">
              <a:buClr>
                <a:schemeClr val="tx2"/>
              </a:buClr>
              <a:buSzPct val="75000"/>
            </a:pPr>
            <a:r>
              <a:rPr lang="nl-NL" sz="2800" dirty="0" smtClean="0">
                <a:solidFill>
                  <a:schemeClr val="tx2"/>
                </a:solidFill>
              </a:rPr>
              <a:t>‘Eens een dief altijd een dief’</a:t>
            </a:r>
          </a:p>
          <a:p>
            <a:pPr eaLnBrk="1" hangingPunct="1">
              <a:buClr>
                <a:schemeClr val="tx2"/>
              </a:buClr>
              <a:buSzPct val="75000"/>
            </a:pPr>
            <a:r>
              <a:rPr lang="nl-NL" sz="2800" dirty="0" smtClean="0">
                <a:solidFill>
                  <a:schemeClr val="tx2"/>
                </a:solidFill>
              </a:rPr>
              <a:t>‘De beoordelaar heeft een karakter’</a:t>
            </a:r>
          </a:p>
          <a:p>
            <a:pPr eaLnBrk="1" hangingPunct="1">
              <a:buClr>
                <a:schemeClr val="tx2"/>
              </a:buClr>
              <a:buSzPct val="75000"/>
            </a:pPr>
            <a:endParaRPr lang="nl-NL" dirty="0" smtClean="0">
              <a:solidFill>
                <a:schemeClr val="tx2"/>
              </a:solidFill>
            </a:endParaRPr>
          </a:p>
          <a:p>
            <a:pPr marL="0" indent="0" eaLnBrk="1" hangingPunct="1">
              <a:buClr>
                <a:schemeClr val="tx2"/>
              </a:buClr>
              <a:buSzPct val="75000"/>
              <a:buNone/>
            </a:pPr>
            <a:endParaRPr lang="nl-NL" dirty="0" smtClean="0">
              <a:solidFill>
                <a:schemeClr val="tx2"/>
              </a:solidFill>
            </a:endParaRPr>
          </a:p>
          <a:p>
            <a:pPr eaLnBrk="1" hangingPunct="1">
              <a:buClr>
                <a:schemeClr val="tx2"/>
              </a:buClr>
              <a:buSzPct val="75000"/>
              <a:buFont typeface="Times" pitchFamily="18" charset="0"/>
              <a:buChar char="•"/>
            </a:pPr>
            <a:endParaRPr lang="nl-NL" dirty="0" smtClean="0">
              <a:solidFill>
                <a:schemeClr val="tx2"/>
              </a:solidFill>
            </a:endParaRPr>
          </a:p>
          <a:p>
            <a:pPr eaLnBrk="1" hangingPunct="1">
              <a:buFontTx/>
              <a:buNone/>
            </a:pPr>
            <a:endParaRPr lang="nl-NL" dirty="0" smtClean="0"/>
          </a:p>
        </p:txBody>
      </p:sp>
      <p:pic>
        <p:nvPicPr>
          <p:cNvPr id="224260" name="Picture 5" descr="100procentscout_wit"/>
          <p:cNvPicPr>
            <a:picLocks noChangeAspect="1" noChangeArrowheads="1"/>
          </p:cNvPicPr>
          <p:nvPr/>
        </p:nvPicPr>
        <p:blipFill>
          <a:blip r:embed="rId4"/>
          <a:srcRect/>
          <a:stretch>
            <a:fillRect/>
          </a:stretch>
        </p:blipFill>
        <p:spPr bwMode="auto">
          <a:xfrm>
            <a:off x="179388" y="6021388"/>
            <a:ext cx="3097212" cy="601662"/>
          </a:xfrm>
          <a:prstGeom prst="rect">
            <a:avLst/>
          </a:prstGeom>
          <a:noFill/>
          <a:ln w="9525">
            <a:noFill/>
            <a:miter lim="800000"/>
            <a:headEnd/>
            <a:tailEnd/>
          </a:ln>
        </p:spPr>
      </p:pic>
      <p:pic>
        <p:nvPicPr>
          <p:cNvPr id="2" name="Afbeelding 1"/>
          <p:cNvPicPr>
            <a:picLocks noChangeAspect="1"/>
          </p:cNvPicPr>
          <p:nvPr/>
        </p:nvPicPr>
        <p:blipFill>
          <a:blip r:embed="rId5"/>
          <a:stretch>
            <a:fillRect/>
          </a:stretch>
        </p:blipFill>
        <p:spPr>
          <a:xfrm>
            <a:off x="5508104" y="548680"/>
            <a:ext cx="3035829" cy="2276872"/>
          </a:xfrm>
          <a:prstGeom prst="rect">
            <a:avLst/>
          </a:prstGeom>
        </p:spPr>
      </p:pic>
    </p:spTree>
    <p:extLst>
      <p:ext uri="{BB962C8B-B14F-4D97-AF65-F5344CB8AC3E}">
        <p14:creationId xmlns:p14="http://schemas.microsoft.com/office/powerpoint/2010/main" val="352396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0163">
                                            <p:txEl>
                                              <p:pRg st="1" end="1"/>
                                            </p:txEl>
                                          </p:spTgt>
                                        </p:tgtEl>
                                        <p:attrNameLst>
                                          <p:attrName>style.visibility</p:attrName>
                                        </p:attrNameLst>
                                      </p:cBhvr>
                                      <p:to>
                                        <p:strVal val="visible"/>
                                      </p:to>
                                    </p:set>
                                    <p:anim calcmode="lin" valueType="num">
                                      <p:cBhvr additive="base">
                                        <p:cTn id="7" dur="500" fill="hold"/>
                                        <p:tgtEl>
                                          <p:spTgt spid="2201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0163">
                                            <p:txEl>
                                              <p:pRg st="1" end="1"/>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20163">
                                            <p:txEl>
                                              <p:pRg st="8" end="8"/>
                                            </p:txEl>
                                          </p:spTgt>
                                        </p:tgtEl>
                                        <p:attrNameLst>
                                          <p:attrName>style.visibility</p:attrName>
                                        </p:attrNameLst>
                                      </p:cBhvr>
                                      <p:to>
                                        <p:strVal val="visible"/>
                                      </p:to>
                                    </p:set>
                                    <p:anim calcmode="lin" valueType="num">
                                      <p:cBhvr additive="base">
                                        <p:cTn id="15" dur="500" fill="hold"/>
                                        <p:tgtEl>
                                          <p:spTgt spid="22016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016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0163">
                                            <p:txEl>
                                              <p:pRg st="9" end="9"/>
                                            </p:txEl>
                                          </p:spTgt>
                                        </p:tgtEl>
                                        <p:attrNameLst>
                                          <p:attrName>style.visibility</p:attrName>
                                        </p:attrNameLst>
                                      </p:cBhvr>
                                      <p:to>
                                        <p:strVal val="visible"/>
                                      </p:to>
                                    </p:set>
                                    <p:anim calcmode="lin" valueType="num">
                                      <p:cBhvr additive="base">
                                        <p:cTn id="21" dur="500" fill="hold"/>
                                        <p:tgtEl>
                                          <p:spTgt spid="22016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016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0163">
                                            <p:txEl>
                                              <p:pRg st="10" end="10"/>
                                            </p:txEl>
                                          </p:spTgt>
                                        </p:tgtEl>
                                        <p:attrNameLst>
                                          <p:attrName>style.visibility</p:attrName>
                                        </p:attrNameLst>
                                      </p:cBhvr>
                                      <p:to>
                                        <p:strVal val="visible"/>
                                      </p:to>
                                    </p:set>
                                    <p:anim calcmode="lin" valueType="num">
                                      <p:cBhvr additive="base">
                                        <p:cTn id="27" dur="500" fill="hold"/>
                                        <p:tgtEl>
                                          <p:spTgt spid="22016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016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0163">
                                            <p:txEl>
                                              <p:pRg st="11" end="11"/>
                                            </p:txEl>
                                          </p:spTgt>
                                        </p:tgtEl>
                                        <p:attrNameLst>
                                          <p:attrName>style.visibility</p:attrName>
                                        </p:attrNameLst>
                                      </p:cBhvr>
                                      <p:to>
                                        <p:strVal val="visible"/>
                                      </p:to>
                                    </p:set>
                                    <p:anim calcmode="lin" valueType="num">
                                      <p:cBhvr additive="base">
                                        <p:cTn id="33" dur="500" fill="hold"/>
                                        <p:tgtEl>
                                          <p:spTgt spid="22016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016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20163">
                                            <p:txEl>
                                              <p:pRg st="12" end="12"/>
                                            </p:txEl>
                                          </p:spTgt>
                                        </p:tgtEl>
                                        <p:attrNameLst>
                                          <p:attrName>style.visibility</p:attrName>
                                        </p:attrNameLst>
                                      </p:cBhvr>
                                      <p:to>
                                        <p:strVal val="visible"/>
                                      </p:to>
                                    </p:set>
                                    <p:anim calcmode="lin" valueType="num">
                                      <p:cBhvr additive="base">
                                        <p:cTn id="39" dur="500" fill="hold"/>
                                        <p:tgtEl>
                                          <p:spTgt spid="22016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016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 descr="Afbeelding sheet 15"/>
          <p:cNvPicPr>
            <a:picLocks noChangeAspect="1" noChangeArrowheads="1"/>
          </p:cNvPicPr>
          <p:nvPr/>
        </p:nvPicPr>
        <p:blipFill>
          <a:blip r:embed="rId3"/>
          <a:srcRect/>
          <a:stretch>
            <a:fillRect/>
          </a:stretch>
        </p:blipFill>
        <p:spPr bwMode="auto">
          <a:xfrm>
            <a:off x="0" y="-11113"/>
            <a:ext cx="9144000" cy="6880226"/>
          </a:xfrm>
          <a:prstGeom prst="rect">
            <a:avLst/>
          </a:prstGeom>
          <a:noFill/>
          <a:ln w="9525">
            <a:noFill/>
            <a:miter lim="800000"/>
            <a:headEnd/>
            <a:tailEnd/>
          </a:ln>
        </p:spPr>
      </p:pic>
      <p:sp>
        <p:nvSpPr>
          <p:cNvPr id="209923" name="Rectangle 4"/>
          <p:cNvSpPr>
            <a:spLocks noGrp="1" noChangeArrowheads="1"/>
          </p:cNvSpPr>
          <p:nvPr>
            <p:ph type="body" idx="1"/>
          </p:nvPr>
        </p:nvSpPr>
        <p:spPr>
          <a:xfrm>
            <a:off x="539130" y="404664"/>
            <a:ext cx="8604870" cy="5295227"/>
          </a:xfrm>
        </p:spPr>
        <p:txBody>
          <a:bodyPr/>
          <a:lstStyle/>
          <a:p>
            <a:pPr marL="0" indent="0" eaLnBrk="1" hangingPunct="1">
              <a:lnSpc>
                <a:spcPct val="90000"/>
              </a:lnSpc>
              <a:buNone/>
            </a:pPr>
            <a:r>
              <a:rPr lang="nl-NL" b="1" dirty="0" smtClean="0"/>
              <a:t>Voorwaarden voor een goede beoordeling</a:t>
            </a:r>
          </a:p>
          <a:p>
            <a:pPr marL="0" indent="0" eaLnBrk="1" hangingPunct="1">
              <a:lnSpc>
                <a:spcPct val="90000"/>
              </a:lnSpc>
              <a:buNone/>
            </a:pPr>
            <a:endParaRPr lang="nl-NL" dirty="0" smtClean="0"/>
          </a:p>
          <a:p>
            <a:r>
              <a:rPr lang="nl-NL" sz="2400" dirty="0" smtClean="0"/>
              <a:t>De doelen moeten maar op één manier begrepen kunnen worden;</a:t>
            </a:r>
          </a:p>
          <a:p>
            <a:r>
              <a:rPr lang="nl-NL" sz="2400" dirty="0" smtClean="0"/>
              <a:t>Er </a:t>
            </a:r>
            <a:r>
              <a:rPr lang="nl-NL" sz="2400" dirty="0"/>
              <a:t>moeten duidelijke afspraken zijn over wie wat doet in de begeleiding en beoordeling;</a:t>
            </a:r>
          </a:p>
          <a:p>
            <a:r>
              <a:rPr lang="nl-NL" sz="2400" dirty="0" smtClean="0"/>
              <a:t>De </a:t>
            </a:r>
            <a:r>
              <a:rPr lang="nl-NL" sz="2400" dirty="0"/>
              <a:t>te volgen procedures moeten duidelijk zijn;</a:t>
            </a:r>
          </a:p>
          <a:p>
            <a:r>
              <a:rPr lang="nl-NL" sz="2400" dirty="0" smtClean="0"/>
              <a:t>De </a:t>
            </a:r>
            <a:r>
              <a:rPr lang="nl-NL" sz="2400" dirty="0"/>
              <a:t>beoordeling dient niet op zichzelf te staan, maar is een onderdeel van het </a:t>
            </a:r>
            <a:r>
              <a:rPr lang="nl-NL" sz="2400" dirty="0" smtClean="0"/>
              <a:t>doorlopende leerproces</a:t>
            </a:r>
            <a:r>
              <a:rPr lang="nl-NL" sz="2400" dirty="0"/>
              <a:t>.</a:t>
            </a:r>
          </a:p>
          <a:p>
            <a:r>
              <a:rPr lang="nl-NL" sz="2400" dirty="0" smtClean="0"/>
              <a:t>Bij </a:t>
            </a:r>
            <a:r>
              <a:rPr lang="nl-NL" sz="2400" dirty="0"/>
              <a:t>de eindbeoordeling mag de leerling niet voor verrassingen komen te staan</a:t>
            </a:r>
          </a:p>
          <a:p>
            <a:r>
              <a:rPr lang="nl-NL" sz="2400" dirty="0" smtClean="0"/>
              <a:t>Er </a:t>
            </a:r>
            <a:r>
              <a:rPr lang="nl-NL" sz="2400" dirty="0"/>
              <a:t>mag geen onduidelijkheid bestaan over de wijze van toetsing</a:t>
            </a:r>
            <a:endParaRPr lang="nl-NL" sz="2400" dirty="0" smtClean="0"/>
          </a:p>
        </p:txBody>
      </p:sp>
      <p:pic>
        <p:nvPicPr>
          <p:cNvPr id="214020" name="Picture 5" descr="100procentscout_wit"/>
          <p:cNvPicPr>
            <a:picLocks noChangeAspect="1" noChangeArrowheads="1"/>
          </p:cNvPicPr>
          <p:nvPr/>
        </p:nvPicPr>
        <p:blipFill>
          <a:blip r:embed="rId4"/>
          <a:srcRect/>
          <a:stretch>
            <a:fillRect/>
          </a:stretch>
        </p:blipFill>
        <p:spPr bwMode="auto">
          <a:xfrm>
            <a:off x="179388" y="6021388"/>
            <a:ext cx="3097212" cy="601662"/>
          </a:xfrm>
          <a:prstGeom prst="rect">
            <a:avLst/>
          </a:prstGeom>
          <a:noFill/>
          <a:ln w="9525">
            <a:noFill/>
            <a:miter lim="800000"/>
            <a:headEnd/>
            <a:tailEnd/>
          </a:ln>
        </p:spPr>
      </p:pic>
    </p:spTree>
    <p:extLst>
      <p:ext uri="{BB962C8B-B14F-4D97-AF65-F5344CB8AC3E}">
        <p14:creationId xmlns:p14="http://schemas.microsoft.com/office/powerpoint/2010/main" val="119720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9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9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9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9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9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2" descr="Afbeelding sheet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0163" name="Rectangle 4"/>
          <p:cNvSpPr>
            <a:spLocks noGrp="1" noChangeArrowheads="1"/>
          </p:cNvSpPr>
          <p:nvPr>
            <p:ph type="body" idx="1"/>
          </p:nvPr>
        </p:nvSpPr>
        <p:spPr>
          <a:xfrm>
            <a:off x="1847850" y="980728"/>
            <a:ext cx="6972300" cy="4525963"/>
          </a:xfrm>
        </p:spPr>
        <p:txBody>
          <a:bodyPr/>
          <a:lstStyle/>
          <a:p>
            <a:pPr eaLnBrk="1" hangingPunct="1">
              <a:buClr>
                <a:schemeClr val="tx2"/>
              </a:buClr>
              <a:buSzPct val="75000"/>
              <a:buFontTx/>
              <a:buNone/>
            </a:pPr>
            <a:r>
              <a:rPr lang="nl-NL" sz="3600" b="1" dirty="0" smtClean="0">
                <a:solidFill>
                  <a:schemeClr val="tx2"/>
                </a:solidFill>
              </a:rPr>
              <a:t>In de praktijk</a:t>
            </a:r>
          </a:p>
          <a:p>
            <a:pPr marL="0" indent="0" eaLnBrk="1" hangingPunct="1">
              <a:buClr>
                <a:schemeClr val="tx2"/>
              </a:buClr>
              <a:buSzPct val="75000"/>
              <a:buNone/>
            </a:pPr>
            <a:endParaRPr lang="en-US" sz="2800" dirty="0">
              <a:solidFill>
                <a:schemeClr val="tx2"/>
              </a:solidFill>
            </a:endParaRPr>
          </a:p>
          <a:p>
            <a:pPr marL="0" indent="0" eaLnBrk="1" hangingPunct="1">
              <a:buClr>
                <a:schemeClr val="tx2"/>
              </a:buClr>
              <a:buSzPct val="75000"/>
              <a:buNone/>
            </a:pPr>
            <a:r>
              <a:rPr lang="en-US" sz="2800" dirty="0" err="1" smtClean="0">
                <a:solidFill>
                  <a:schemeClr val="tx2"/>
                </a:solidFill>
              </a:rPr>
              <a:t>Beoordeling</a:t>
            </a:r>
            <a:r>
              <a:rPr lang="en-US" sz="2800" dirty="0" smtClean="0">
                <a:solidFill>
                  <a:schemeClr val="tx2"/>
                </a:solidFill>
              </a:rPr>
              <a:t> </a:t>
            </a:r>
            <a:r>
              <a:rPr lang="en-US" sz="2800" dirty="0" err="1" smtClean="0">
                <a:solidFill>
                  <a:schemeClr val="tx2"/>
                </a:solidFill>
              </a:rPr>
              <a:t>vind</a:t>
            </a:r>
            <a:r>
              <a:rPr lang="en-US" sz="2800" dirty="0" smtClean="0">
                <a:solidFill>
                  <a:schemeClr val="tx2"/>
                </a:solidFill>
              </a:rPr>
              <a:t> </a:t>
            </a:r>
            <a:r>
              <a:rPr lang="en-US" sz="2800" dirty="0" err="1" smtClean="0">
                <a:solidFill>
                  <a:schemeClr val="tx2"/>
                </a:solidFill>
              </a:rPr>
              <a:t>plaats</a:t>
            </a:r>
            <a:r>
              <a:rPr lang="en-US" sz="2800" dirty="0" smtClean="0">
                <a:solidFill>
                  <a:schemeClr val="tx2"/>
                </a:solidFill>
              </a:rPr>
              <a:t> </a:t>
            </a:r>
            <a:r>
              <a:rPr lang="en-US" sz="2800" dirty="0" err="1" smtClean="0">
                <a:solidFill>
                  <a:schemeClr val="tx2"/>
                </a:solidFill>
              </a:rPr>
              <a:t>aan</a:t>
            </a:r>
            <a:r>
              <a:rPr lang="en-US" sz="2800" dirty="0" smtClean="0">
                <a:solidFill>
                  <a:schemeClr val="tx2"/>
                </a:solidFill>
              </a:rPr>
              <a:t> de hand van de </a:t>
            </a:r>
            <a:r>
              <a:rPr lang="en-US" sz="2800" dirty="0" err="1" smtClean="0">
                <a:solidFill>
                  <a:schemeClr val="tx2"/>
                </a:solidFill>
              </a:rPr>
              <a:t>kwalificatie</a:t>
            </a:r>
            <a:r>
              <a:rPr lang="en-US" sz="2800" dirty="0" smtClean="0">
                <a:solidFill>
                  <a:schemeClr val="tx2"/>
                </a:solidFill>
              </a:rPr>
              <a:t> </a:t>
            </a:r>
            <a:r>
              <a:rPr lang="en-US" sz="2800" dirty="0" err="1" smtClean="0">
                <a:solidFill>
                  <a:schemeClr val="tx2"/>
                </a:solidFill>
              </a:rPr>
              <a:t>kaart</a:t>
            </a:r>
            <a:r>
              <a:rPr lang="en-US" sz="2800" dirty="0" smtClean="0">
                <a:solidFill>
                  <a:schemeClr val="tx2"/>
                </a:solidFill>
              </a:rPr>
              <a:t>. </a:t>
            </a:r>
          </a:p>
          <a:p>
            <a:pPr marL="0" indent="0" eaLnBrk="1" hangingPunct="1">
              <a:buClr>
                <a:schemeClr val="tx2"/>
              </a:buClr>
              <a:buSzPct val="75000"/>
              <a:buNone/>
            </a:pPr>
            <a:endParaRPr lang="en-US" sz="2800" dirty="0">
              <a:solidFill>
                <a:schemeClr val="tx2"/>
              </a:solidFill>
            </a:endParaRPr>
          </a:p>
          <a:p>
            <a:pPr marL="0" indent="0" eaLnBrk="1" hangingPunct="1">
              <a:buClr>
                <a:schemeClr val="tx2"/>
              </a:buClr>
              <a:buSzPct val="75000"/>
              <a:buNone/>
            </a:pPr>
            <a:r>
              <a:rPr lang="en-US" sz="2800" dirty="0" smtClean="0">
                <a:solidFill>
                  <a:schemeClr val="tx2"/>
                </a:solidFill>
              </a:rPr>
              <a:t>Hoe </a:t>
            </a:r>
            <a:r>
              <a:rPr lang="en-US" sz="2800" dirty="0" err="1" smtClean="0">
                <a:solidFill>
                  <a:schemeClr val="tx2"/>
                </a:solidFill>
              </a:rPr>
              <a:t>kunnen</a:t>
            </a:r>
            <a:r>
              <a:rPr lang="en-US" sz="2800" dirty="0" smtClean="0">
                <a:solidFill>
                  <a:schemeClr val="tx2"/>
                </a:solidFill>
              </a:rPr>
              <a:t> </a:t>
            </a:r>
            <a:r>
              <a:rPr lang="en-US" sz="2800" dirty="0" err="1" smtClean="0">
                <a:solidFill>
                  <a:schemeClr val="tx2"/>
                </a:solidFill>
              </a:rPr>
              <a:t>wij</a:t>
            </a:r>
            <a:r>
              <a:rPr lang="en-US" sz="2800" dirty="0" smtClean="0">
                <a:solidFill>
                  <a:schemeClr val="tx2"/>
                </a:solidFill>
              </a:rPr>
              <a:t> </a:t>
            </a:r>
            <a:r>
              <a:rPr lang="en-US" sz="2800" dirty="0" err="1" smtClean="0">
                <a:solidFill>
                  <a:schemeClr val="tx2"/>
                </a:solidFill>
              </a:rPr>
              <a:t>deze</a:t>
            </a:r>
            <a:r>
              <a:rPr lang="en-US" sz="2800" dirty="0" smtClean="0">
                <a:solidFill>
                  <a:schemeClr val="tx2"/>
                </a:solidFill>
              </a:rPr>
              <a:t> </a:t>
            </a:r>
            <a:r>
              <a:rPr lang="en-US" sz="2800" dirty="0" err="1" smtClean="0">
                <a:solidFill>
                  <a:schemeClr val="tx2"/>
                </a:solidFill>
              </a:rPr>
              <a:t>competenties</a:t>
            </a:r>
            <a:r>
              <a:rPr lang="en-US" sz="2800" dirty="0" smtClean="0">
                <a:solidFill>
                  <a:schemeClr val="tx2"/>
                </a:solidFill>
              </a:rPr>
              <a:t> </a:t>
            </a:r>
            <a:r>
              <a:rPr lang="en-US" sz="2800" dirty="0" err="1" smtClean="0">
                <a:solidFill>
                  <a:schemeClr val="tx2"/>
                </a:solidFill>
              </a:rPr>
              <a:t>beoordelen</a:t>
            </a:r>
            <a:r>
              <a:rPr lang="en-US" sz="2800" dirty="0" smtClean="0">
                <a:solidFill>
                  <a:schemeClr val="tx2"/>
                </a:solidFill>
              </a:rPr>
              <a:t>?</a:t>
            </a:r>
          </a:p>
          <a:p>
            <a:pPr marL="0" indent="0" eaLnBrk="1" hangingPunct="1">
              <a:buClr>
                <a:schemeClr val="tx2"/>
              </a:buClr>
              <a:buSzPct val="75000"/>
              <a:buNone/>
            </a:pPr>
            <a:endParaRPr lang="en-US" sz="2800" dirty="0">
              <a:solidFill>
                <a:schemeClr val="tx2"/>
              </a:solidFill>
            </a:endParaRPr>
          </a:p>
          <a:p>
            <a:pPr marL="0" indent="0" eaLnBrk="1" hangingPunct="1">
              <a:buClr>
                <a:schemeClr val="tx2"/>
              </a:buClr>
              <a:buSzPct val="75000"/>
              <a:buNone/>
            </a:pPr>
            <a:endParaRPr lang="nl-NL" dirty="0" smtClean="0">
              <a:solidFill>
                <a:schemeClr val="tx2"/>
              </a:solidFill>
            </a:endParaRPr>
          </a:p>
          <a:p>
            <a:pPr eaLnBrk="1" hangingPunct="1">
              <a:buFontTx/>
              <a:buNone/>
            </a:pPr>
            <a:endParaRPr lang="nl-NL" dirty="0" smtClean="0"/>
          </a:p>
        </p:txBody>
      </p:sp>
      <p:pic>
        <p:nvPicPr>
          <p:cNvPr id="224260" name="Picture 5" descr="100procentscout_wit"/>
          <p:cNvPicPr>
            <a:picLocks noChangeAspect="1" noChangeArrowheads="1"/>
          </p:cNvPicPr>
          <p:nvPr/>
        </p:nvPicPr>
        <p:blipFill>
          <a:blip r:embed="rId4"/>
          <a:srcRect/>
          <a:stretch>
            <a:fillRect/>
          </a:stretch>
        </p:blipFill>
        <p:spPr bwMode="auto">
          <a:xfrm>
            <a:off x="179388" y="6021388"/>
            <a:ext cx="3097212" cy="601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2" descr="Afbeelding sheet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0163" name="Rectangle 4"/>
          <p:cNvSpPr>
            <a:spLocks noGrp="1" noChangeArrowheads="1"/>
          </p:cNvSpPr>
          <p:nvPr>
            <p:ph type="body" idx="1"/>
          </p:nvPr>
        </p:nvSpPr>
        <p:spPr>
          <a:xfrm>
            <a:off x="395536" y="980729"/>
            <a:ext cx="8424614" cy="1800200"/>
          </a:xfrm>
        </p:spPr>
        <p:txBody>
          <a:bodyPr/>
          <a:lstStyle/>
          <a:p>
            <a:pPr algn="r" eaLnBrk="1" hangingPunct="1">
              <a:buClr>
                <a:schemeClr val="tx2"/>
              </a:buClr>
              <a:buSzPct val="75000"/>
              <a:buFontTx/>
              <a:buNone/>
            </a:pPr>
            <a:r>
              <a:rPr lang="nl-NL" sz="3600" b="1" dirty="0" smtClean="0">
                <a:solidFill>
                  <a:schemeClr val="tx2"/>
                </a:solidFill>
              </a:rPr>
              <a:t>In de praktijk</a:t>
            </a:r>
          </a:p>
          <a:p>
            <a:pPr marL="0" indent="0" algn="r" eaLnBrk="1" hangingPunct="1">
              <a:buClr>
                <a:schemeClr val="tx2"/>
              </a:buClr>
              <a:buSzPct val="75000"/>
              <a:buNone/>
            </a:pPr>
            <a:r>
              <a:rPr lang="en-US" sz="2800" dirty="0" smtClean="0">
                <a:solidFill>
                  <a:schemeClr val="tx2"/>
                </a:solidFill>
              </a:rPr>
              <a:t>Hoe </a:t>
            </a:r>
            <a:r>
              <a:rPr lang="en-US" sz="2800" dirty="0" err="1" smtClean="0">
                <a:solidFill>
                  <a:schemeClr val="tx2"/>
                </a:solidFill>
              </a:rPr>
              <a:t>kunnen</a:t>
            </a:r>
            <a:r>
              <a:rPr lang="en-US" sz="2800" dirty="0" smtClean="0">
                <a:solidFill>
                  <a:schemeClr val="tx2"/>
                </a:solidFill>
              </a:rPr>
              <a:t> </a:t>
            </a:r>
            <a:r>
              <a:rPr lang="en-US" sz="2800" dirty="0" err="1" smtClean="0">
                <a:solidFill>
                  <a:schemeClr val="tx2"/>
                </a:solidFill>
              </a:rPr>
              <a:t>wij</a:t>
            </a:r>
            <a:r>
              <a:rPr lang="en-US" sz="2800" dirty="0" smtClean="0">
                <a:solidFill>
                  <a:schemeClr val="tx2"/>
                </a:solidFill>
              </a:rPr>
              <a:t> </a:t>
            </a:r>
            <a:r>
              <a:rPr lang="en-US" sz="2800" dirty="0" err="1" smtClean="0">
                <a:solidFill>
                  <a:schemeClr val="tx2"/>
                </a:solidFill>
              </a:rPr>
              <a:t>deze</a:t>
            </a:r>
            <a:r>
              <a:rPr lang="en-US" sz="2800" dirty="0" smtClean="0">
                <a:solidFill>
                  <a:schemeClr val="tx2"/>
                </a:solidFill>
              </a:rPr>
              <a:t> </a:t>
            </a:r>
            <a:r>
              <a:rPr lang="en-US" sz="2800" dirty="0" err="1" smtClean="0">
                <a:solidFill>
                  <a:schemeClr val="tx2"/>
                </a:solidFill>
              </a:rPr>
              <a:t>competenties</a:t>
            </a:r>
            <a:r>
              <a:rPr lang="en-US" sz="2800" dirty="0" smtClean="0">
                <a:solidFill>
                  <a:schemeClr val="tx2"/>
                </a:solidFill>
              </a:rPr>
              <a:t> </a:t>
            </a:r>
            <a:r>
              <a:rPr lang="en-US" sz="2800" dirty="0" err="1" smtClean="0">
                <a:solidFill>
                  <a:schemeClr val="tx2"/>
                </a:solidFill>
              </a:rPr>
              <a:t>beoordelen</a:t>
            </a:r>
            <a:r>
              <a:rPr lang="en-US" sz="2800" dirty="0" smtClean="0">
                <a:solidFill>
                  <a:schemeClr val="tx2"/>
                </a:solidFill>
              </a:rPr>
              <a:t>?</a:t>
            </a:r>
          </a:p>
          <a:p>
            <a:pPr marL="0" indent="0" eaLnBrk="1" hangingPunct="1">
              <a:buClr>
                <a:schemeClr val="tx2"/>
              </a:buClr>
              <a:buSzPct val="75000"/>
              <a:buNone/>
            </a:pPr>
            <a:endParaRPr lang="en-US" sz="2800" dirty="0">
              <a:solidFill>
                <a:schemeClr val="tx2"/>
              </a:solidFill>
            </a:endParaRPr>
          </a:p>
          <a:p>
            <a:pPr marL="0" indent="0" eaLnBrk="1" hangingPunct="1">
              <a:buClr>
                <a:schemeClr val="tx2"/>
              </a:buClr>
              <a:buSzPct val="75000"/>
              <a:buNone/>
            </a:pPr>
            <a:endParaRPr lang="nl-NL" dirty="0" smtClean="0">
              <a:solidFill>
                <a:schemeClr val="tx2"/>
              </a:solidFill>
            </a:endParaRPr>
          </a:p>
          <a:p>
            <a:pPr eaLnBrk="1" hangingPunct="1">
              <a:buFontTx/>
              <a:buNone/>
            </a:pPr>
            <a:endParaRPr lang="nl-NL" dirty="0" smtClean="0"/>
          </a:p>
        </p:txBody>
      </p:sp>
      <p:pic>
        <p:nvPicPr>
          <p:cNvPr id="224260" name="Picture 5" descr="100procentscout_wit"/>
          <p:cNvPicPr>
            <a:picLocks noChangeAspect="1" noChangeArrowheads="1"/>
          </p:cNvPicPr>
          <p:nvPr/>
        </p:nvPicPr>
        <p:blipFill>
          <a:blip r:embed="rId4"/>
          <a:srcRect/>
          <a:stretch>
            <a:fillRect/>
          </a:stretch>
        </p:blipFill>
        <p:spPr bwMode="auto">
          <a:xfrm>
            <a:off x="179388" y="6021388"/>
            <a:ext cx="3097212" cy="601662"/>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14" y="2492896"/>
            <a:ext cx="8901687" cy="310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476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2" descr="Afbeelding sheet 1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5827" name="Rectangle 4"/>
          <p:cNvSpPr>
            <a:spLocks noGrp="1" noChangeArrowheads="1"/>
          </p:cNvSpPr>
          <p:nvPr>
            <p:ph type="body" idx="1"/>
          </p:nvPr>
        </p:nvSpPr>
        <p:spPr>
          <a:xfrm>
            <a:off x="1907704" y="620688"/>
            <a:ext cx="6407943" cy="5400700"/>
          </a:xfrm>
        </p:spPr>
        <p:txBody>
          <a:bodyPr/>
          <a:lstStyle/>
          <a:p>
            <a:pPr marL="0" indent="0">
              <a:buNone/>
            </a:pPr>
            <a:r>
              <a:rPr lang="en-US" b="1" dirty="0" smtClean="0"/>
              <a:t>Je </a:t>
            </a:r>
            <a:r>
              <a:rPr lang="en-US" b="1" dirty="0" err="1" smtClean="0"/>
              <a:t>kunt</a:t>
            </a:r>
            <a:r>
              <a:rPr lang="en-US" b="1" dirty="0" smtClean="0"/>
              <a:t> 3 </a:t>
            </a:r>
            <a:r>
              <a:rPr lang="en-US" b="1" dirty="0" err="1" smtClean="0"/>
              <a:t>rollen</a:t>
            </a:r>
            <a:r>
              <a:rPr lang="en-US" b="1" dirty="0" smtClean="0"/>
              <a:t> </a:t>
            </a:r>
            <a:r>
              <a:rPr lang="en-US" b="1" dirty="0" err="1" smtClean="0"/>
              <a:t>onderscheiden</a:t>
            </a:r>
            <a:r>
              <a:rPr lang="en-US" b="1" dirty="0"/>
              <a:t>.</a:t>
            </a:r>
            <a:endParaRPr lang="nl-NL" b="1" dirty="0" smtClean="0"/>
          </a:p>
          <a:p>
            <a:pPr marL="0" indent="0">
              <a:buNone/>
            </a:pPr>
            <a:endParaRPr lang="nl-NL" b="1" dirty="0" smtClean="0"/>
          </a:p>
          <a:p>
            <a:pPr>
              <a:buFontTx/>
              <a:buChar char="-"/>
            </a:pPr>
            <a:r>
              <a:rPr lang="nl-NL" sz="2800" dirty="0"/>
              <a:t>Opleider; de leerstijlen van </a:t>
            </a:r>
            <a:r>
              <a:rPr lang="nl-NL" sz="2800" dirty="0" err="1"/>
              <a:t>Kolb</a:t>
            </a:r>
            <a:r>
              <a:rPr lang="nl-NL" sz="2800" dirty="0"/>
              <a:t>, de ontwikkeling naar zelfstandig leren en het </a:t>
            </a:r>
            <a:r>
              <a:rPr lang="nl-NL" sz="2800" dirty="0" smtClean="0"/>
              <a:t>leerklimaat.</a:t>
            </a:r>
          </a:p>
          <a:p>
            <a:pPr>
              <a:buFontTx/>
              <a:buChar char="-"/>
            </a:pPr>
            <a:endParaRPr lang="nl-NL" sz="2800" dirty="0" smtClean="0"/>
          </a:p>
          <a:p>
            <a:pPr>
              <a:buFontTx/>
              <a:buChar char="-"/>
            </a:pPr>
            <a:r>
              <a:rPr lang="nl-NL" sz="2800" dirty="0" smtClean="0"/>
              <a:t>Begeleider; gesprekstechnieken </a:t>
            </a:r>
            <a:r>
              <a:rPr lang="nl-NL" sz="2800" dirty="0"/>
              <a:t>(doorvragen, open vragen stellen, actief luisteren</a:t>
            </a:r>
            <a:r>
              <a:rPr lang="nl-NL" sz="2800" dirty="0" smtClean="0"/>
              <a:t>) en motiveren.</a:t>
            </a:r>
          </a:p>
          <a:p>
            <a:pPr>
              <a:buFontTx/>
              <a:buChar char="-"/>
            </a:pPr>
            <a:endParaRPr lang="nl-NL" sz="2800" dirty="0" smtClean="0"/>
          </a:p>
          <a:p>
            <a:pPr>
              <a:buFontTx/>
              <a:buChar char="-"/>
            </a:pPr>
            <a:r>
              <a:rPr lang="nl-NL" sz="2800" dirty="0" smtClean="0"/>
              <a:t>Beoordelaar</a:t>
            </a:r>
          </a:p>
        </p:txBody>
      </p:sp>
      <p:pic>
        <p:nvPicPr>
          <p:cNvPr id="209924" name="Picture 5" descr="100procentscout_wit"/>
          <p:cNvPicPr>
            <a:picLocks noChangeAspect="1" noChangeArrowheads="1"/>
          </p:cNvPicPr>
          <p:nvPr/>
        </p:nvPicPr>
        <p:blipFill>
          <a:blip r:embed="rId4"/>
          <a:srcRect/>
          <a:stretch>
            <a:fillRect/>
          </a:stretch>
        </p:blipFill>
        <p:spPr bwMode="auto">
          <a:xfrm>
            <a:off x="179388" y="6021388"/>
            <a:ext cx="3097212" cy="601662"/>
          </a:xfrm>
          <a:prstGeom prst="rect">
            <a:avLst/>
          </a:prstGeom>
          <a:noFill/>
          <a:ln w="9525">
            <a:noFill/>
            <a:miter lim="800000"/>
            <a:headEnd/>
            <a:tailEnd/>
          </a:ln>
        </p:spPr>
      </p:pic>
    </p:spTree>
    <p:extLst>
      <p:ext uri="{BB962C8B-B14F-4D97-AF65-F5344CB8AC3E}">
        <p14:creationId xmlns:p14="http://schemas.microsoft.com/office/powerpoint/2010/main" val="124102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3" name="Picture 2" descr="Afbeelding sheet 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97634" name="Picture 5" descr="100procentscout_wit"/>
          <p:cNvPicPr>
            <a:picLocks noChangeAspect="1" noChangeArrowheads="1"/>
          </p:cNvPicPr>
          <p:nvPr/>
        </p:nvPicPr>
        <p:blipFill>
          <a:blip r:embed="rId4"/>
          <a:srcRect/>
          <a:stretch>
            <a:fillRect/>
          </a:stretch>
        </p:blipFill>
        <p:spPr bwMode="auto">
          <a:xfrm>
            <a:off x="179388" y="6021388"/>
            <a:ext cx="3097212" cy="601662"/>
          </a:xfrm>
          <a:prstGeom prst="rect">
            <a:avLst/>
          </a:prstGeom>
          <a:noFill/>
          <a:ln w="9525">
            <a:noFill/>
            <a:miter lim="800000"/>
            <a:headEnd/>
            <a:tailEnd/>
          </a:ln>
        </p:spPr>
      </p:pic>
      <p:sp>
        <p:nvSpPr>
          <p:cNvPr id="2" name="Rechthoek 1"/>
          <p:cNvSpPr/>
          <p:nvPr/>
        </p:nvSpPr>
        <p:spPr>
          <a:xfrm>
            <a:off x="1907704" y="4653136"/>
            <a:ext cx="6922889" cy="461665"/>
          </a:xfrm>
          <a:prstGeom prst="rect">
            <a:avLst/>
          </a:prstGeom>
        </p:spPr>
        <p:txBody>
          <a:bodyPr wrap="square">
            <a:spAutoFit/>
          </a:bodyPr>
          <a:lstStyle/>
          <a:p>
            <a:r>
              <a:rPr lang="nl-NL" sz="2400" dirty="0"/>
              <a:t>https://www.youtube.com/watch?v=4meeZifCVro</a:t>
            </a: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150" t="18871" r="34988" b="19535"/>
          <a:stretch/>
        </p:blipFill>
        <p:spPr bwMode="auto">
          <a:xfrm>
            <a:off x="1907704" y="476672"/>
            <a:ext cx="6873946" cy="384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2" descr="Afbeelding sheet 1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5827" name="Rectangle 4"/>
          <p:cNvSpPr>
            <a:spLocks noGrp="1" noChangeArrowheads="1"/>
          </p:cNvSpPr>
          <p:nvPr>
            <p:ph type="body" idx="1"/>
          </p:nvPr>
        </p:nvSpPr>
        <p:spPr>
          <a:xfrm>
            <a:off x="1907704" y="620688"/>
            <a:ext cx="6984776" cy="6002362"/>
          </a:xfrm>
        </p:spPr>
        <p:txBody>
          <a:bodyPr/>
          <a:lstStyle/>
          <a:p>
            <a:pPr marL="0" indent="0">
              <a:buNone/>
            </a:pPr>
            <a:r>
              <a:rPr lang="nl-NL" b="1" dirty="0" smtClean="0"/>
              <a:t>Doel van beoordelen:</a:t>
            </a:r>
          </a:p>
          <a:p>
            <a:pPr marL="0" indent="0">
              <a:buNone/>
            </a:pPr>
            <a:endParaRPr lang="nl-NL" sz="800" b="1" dirty="0" smtClean="0"/>
          </a:p>
          <a:p>
            <a:pPr marL="0" indent="0">
              <a:buNone/>
            </a:pPr>
            <a:endParaRPr lang="nl-NL" sz="2800" b="1" i="1" dirty="0" smtClean="0"/>
          </a:p>
          <a:p>
            <a:pPr marL="0" indent="0">
              <a:buNone/>
            </a:pPr>
            <a:r>
              <a:rPr lang="nl-NL" sz="2800" b="1" i="1" dirty="0" smtClean="0"/>
              <a:t>Goede feedback geven</a:t>
            </a:r>
            <a:r>
              <a:rPr lang="nl-NL" sz="2800" b="1" dirty="0" smtClean="0"/>
              <a:t> </a:t>
            </a:r>
            <a:r>
              <a:rPr lang="nl-NL" sz="2800" dirty="0" smtClean="0"/>
              <a:t>over de mate waarin leidinggevenden over bepaalde competenties beschikken. En daarmee</a:t>
            </a:r>
            <a:r>
              <a:rPr lang="nl-NL" sz="2800" dirty="0"/>
              <a:t> </a:t>
            </a:r>
            <a:r>
              <a:rPr lang="nl-NL" sz="2800" i="1" dirty="0" smtClean="0"/>
              <a:t>de </a:t>
            </a:r>
            <a:r>
              <a:rPr lang="nl-NL" sz="2800" b="1" i="1" dirty="0"/>
              <a:t>kwaliteit </a:t>
            </a:r>
            <a:r>
              <a:rPr lang="nl-NL" sz="2800" b="1" i="1" dirty="0" smtClean="0"/>
              <a:t>van de leiding bevorderen en bewaken</a:t>
            </a:r>
            <a:r>
              <a:rPr lang="nl-NL" sz="2800" b="1" dirty="0"/>
              <a:t>.</a:t>
            </a:r>
            <a:endParaRPr lang="nl-NL" sz="2800" b="1" dirty="0" smtClean="0"/>
          </a:p>
          <a:p>
            <a:pPr marL="0" indent="0">
              <a:buNone/>
            </a:pPr>
            <a:endParaRPr lang="nl-NL" sz="2800" dirty="0" smtClean="0"/>
          </a:p>
          <a:p>
            <a:pPr marL="0" indent="0">
              <a:buNone/>
            </a:pPr>
            <a:r>
              <a:rPr lang="nl-NL" sz="2800" dirty="0" smtClean="0"/>
              <a:t>(waardoor de kwaliteit van de programma’s, de veiligheid en begeleiding van jeugdleden vergroot wordt)</a:t>
            </a:r>
          </a:p>
        </p:txBody>
      </p:sp>
      <p:pic>
        <p:nvPicPr>
          <p:cNvPr id="209924" name="Picture 5" descr="100procentscout_wit"/>
          <p:cNvPicPr>
            <a:picLocks noChangeAspect="1" noChangeArrowheads="1"/>
          </p:cNvPicPr>
          <p:nvPr/>
        </p:nvPicPr>
        <p:blipFill>
          <a:blip r:embed="rId4"/>
          <a:srcRect/>
          <a:stretch>
            <a:fillRect/>
          </a:stretch>
        </p:blipFill>
        <p:spPr bwMode="auto">
          <a:xfrm>
            <a:off x="179388" y="6021388"/>
            <a:ext cx="3097212" cy="601662"/>
          </a:xfrm>
          <a:prstGeom prst="rect">
            <a:avLst/>
          </a:prstGeom>
          <a:noFill/>
          <a:ln w="9525">
            <a:noFill/>
            <a:miter lim="800000"/>
            <a:headEnd/>
            <a:tailEnd/>
          </a:ln>
        </p:spPr>
      </p:pic>
    </p:spTree>
    <p:extLst>
      <p:ext uri="{BB962C8B-B14F-4D97-AF65-F5344CB8AC3E}">
        <p14:creationId xmlns:p14="http://schemas.microsoft.com/office/powerpoint/2010/main" val="1340118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2" descr="Afbeelding sheet 14"/>
          <p:cNvPicPr>
            <a:picLocks noChangeAspect="1" noChangeArrowheads="1"/>
          </p:cNvPicPr>
          <p:nvPr/>
        </p:nvPicPr>
        <p:blipFill>
          <a:blip r:embed="rId3"/>
          <a:srcRect/>
          <a:stretch>
            <a:fillRect/>
          </a:stretch>
        </p:blipFill>
        <p:spPr bwMode="auto">
          <a:xfrm>
            <a:off x="0" y="-11113"/>
            <a:ext cx="9144000" cy="6880226"/>
          </a:xfrm>
          <a:prstGeom prst="rect">
            <a:avLst/>
          </a:prstGeom>
          <a:noFill/>
          <a:ln w="9525">
            <a:noFill/>
            <a:miter lim="800000"/>
            <a:headEnd/>
            <a:tailEnd/>
          </a:ln>
        </p:spPr>
      </p:pic>
      <p:sp>
        <p:nvSpPr>
          <p:cNvPr id="207875" name="Rectangle 4"/>
          <p:cNvSpPr>
            <a:spLocks noGrp="1" noChangeArrowheads="1"/>
          </p:cNvSpPr>
          <p:nvPr>
            <p:ph type="body" idx="1"/>
          </p:nvPr>
        </p:nvSpPr>
        <p:spPr>
          <a:xfrm>
            <a:off x="1475656" y="476672"/>
            <a:ext cx="7488832" cy="5544716"/>
          </a:xfrm>
        </p:spPr>
        <p:txBody>
          <a:bodyPr/>
          <a:lstStyle/>
          <a:p>
            <a:pPr eaLnBrk="1" hangingPunct="1">
              <a:lnSpc>
                <a:spcPct val="90000"/>
              </a:lnSpc>
              <a:buFont typeface="Times" pitchFamily="18" charset="0"/>
              <a:buNone/>
            </a:pPr>
            <a:r>
              <a:rPr lang="nl-NL" b="1" dirty="0" smtClean="0"/>
              <a:t>Welke specifieke kwaliteiten heb je</a:t>
            </a:r>
          </a:p>
          <a:p>
            <a:pPr eaLnBrk="1" hangingPunct="1">
              <a:lnSpc>
                <a:spcPct val="90000"/>
              </a:lnSpc>
              <a:buFont typeface="Times" pitchFamily="18" charset="0"/>
              <a:buNone/>
            </a:pPr>
            <a:r>
              <a:rPr lang="nl-NL" b="1" dirty="0" smtClean="0"/>
              <a:t>nodig om goed te kunnen</a:t>
            </a:r>
          </a:p>
          <a:p>
            <a:pPr eaLnBrk="1" hangingPunct="1">
              <a:lnSpc>
                <a:spcPct val="90000"/>
              </a:lnSpc>
              <a:buFont typeface="Times" pitchFamily="18" charset="0"/>
              <a:buNone/>
            </a:pPr>
            <a:r>
              <a:rPr lang="nl-NL" b="1" dirty="0" smtClean="0"/>
              <a:t>beoordelen?</a:t>
            </a:r>
          </a:p>
          <a:p>
            <a:pPr eaLnBrk="1" hangingPunct="1">
              <a:lnSpc>
                <a:spcPct val="90000"/>
              </a:lnSpc>
              <a:buFont typeface="Times" pitchFamily="18" charset="0"/>
              <a:buNone/>
            </a:pPr>
            <a:endParaRPr lang="nl-NL" b="1" dirty="0" smtClean="0"/>
          </a:p>
          <a:p>
            <a:pPr eaLnBrk="1" hangingPunct="1">
              <a:lnSpc>
                <a:spcPct val="90000"/>
              </a:lnSpc>
              <a:buFont typeface="Times" pitchFamily="18" charset="0"/>
              <a:buNone/>
            </a:pPr>
            <a:endParaRPr lang="nl-NL" sz="1000" dirty="0" smtClean="0"/>
          </a:p>
          <a:p>
            <a:pPr eaLnBrk="1" hangingPunct="1">
              <a:lnSpc>
                <a:spcPct val="90000"/>
              </a:lnSpc>
            </a:pPr>
            <a:r>
              <a:rPr lang="nl-NL" sz="2800" dirty="0" smtClean="0"/>
              <a:t>Objectief kunnen zijn,</a:t>
            </a:r>
          </a:p>
          <a:p>
            <a:pPr eaLnBrk="1" hangingPunct="1">
              <a:lnSpc>
                <a:spcPct val="90000"/>
              </a:lnSpc>
            </a:pPr>
            <a:endParaRPr lang="nl-NL" sz="2800" dirty="0" smtClean="0"/>
          </a:p>
          <a:p>
            <a:pPr eaLnBrk="1" hangingPunct="1">
              <a:lnSpc>
                <a:spcPct val="90000"/>
              </a:lnSpc>
            </a:pPr>
            <a:r>
              <a:rPr lang="nl-NL" sz="2800" dirty="0" smtClean="0"/>
              <a:t>Beoordelingsinstrumenten kunnen gebruiken (o.a. gesprektechnieken),</a:t>
            </a:r>
          </a:p>
          <a:p>
            <a:pPr eaLnBrk="1" hangingPunct="1">
              <a:lnSpc>
                <a:spcPct val="90000"/>
              </a:lnSpc>
            </a:pPr>
            <a:endParaRPr lang="nl-NL" sz="2800" dirty="0" smtClean="0"/>
          </a:p>
          <a:p>
            <a:pPr eaLnBrk="1" hangingPunct="1">
              <a:lnSpc>
                <a:spcPct val="90000"/>
              </a:lnSpc>
            </a:pPr>
            <a:r>
              <a:rPr lang="nl-NL" sz="2800" dirty="0" smtClean="0"/>
              <a:t>Professioneel zijn (betrouwbaar</a:t>
            </a:r>
            <a:r>
              <a:rPr lang="nl-NL" sz="2800" dirty="0"/>
              <a:t> </a:t>
            </a:r>
            <a:r>
              <a:rPr lang="nl-NL" sz="2800" dirty="0" smtClean="0"/>
              <a:t>besluitvaardig)</a:t>
            </a:r>
          </a:p>
          <a:p>
            <a:pPr eaLnBrk="1" hangingPunct="1"/>
            <a:endParaRPr lang="nl-NL" dirty="0" smtClean="0"/>
          </a:p>
        </p:txBody>
      </p:sp>
      <p:pic>
        <p:nvPicPr>
          <p:cNvPr id="211972" name="Picture 5" descr="100procentscout_wit"/>
          <p:cNvPicPr>
            <a:picLocks noChangeAspect="1" noChangeArrowheads="1"/>
          </p:cNvPicPr>
          <p:nvPr/>
        </p:nvPicPr>
        <p:blipFill>
          <a:blip r:embed="rId4"/>
          <a:srcRect/>
          <a:stretch>
            <a:fillRect/>
          </a:stretch>
        </p:blipFill>
        <p:spPr bwMode="auto">
          <a:xfrm>
            <a:off x="179388" y="6021388"/>
            <a:ext cx="3097212" cy="601662"/>
          </a:xfrm>
          <a:prstGeom prst="rect">
            <a:avLst/>
          </a:prstGeom>
          <a:noFill/>
          <a:ln w="9525">
            <a:noFill/>
            <a:miter lim="800000"/>
            <a:headEnd/>
            <a:tailEnd/>
          </a:ln>
        </p:spPr>
      </p:pic>
    </p:spTree>
    <p:extLst>
      <p:ext uri="{BB962C8B-B14F-4D97-AF65-F5344CB8AC3E}">
        <p14:creationId xmlns:p14="http://schemas.microsoft.com/office/powerpoint/2010/main" val="6305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7875">
                                            <p:txEl>
                                              <p:pRg st="5" end="5"/>
                                            </p:txEl>
                                          </p:spTgt>
                                        </p:tgtEl>
                                        <p:attrNameLst>
                                          <p:attrName>style.visibility</p:attrName>
                                        </p:attrNameLst>
                                      </p:cBhvr>
                                      <p:to>
                                        <p:strVal val="visible"/>
                                      </p:to>
                                    </p:set>
                                    <p:anim calcmode="lin" valueType="num">
                                      <p:cBhvr additive="base">
                                        <p:cTn id="7" dur="500" fill="hold"/>
                                        <p:tgtEl>
                                          <p:spTgt spid="20787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8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7875">
                                            <p:txEl>
                                              <p:pRg st="7" end="7"/>
                                            </p:txEl>
                                          </p:spTgt>
                                        </p:tgtEl>
                                        <p:attrNameLst>
                                          <p:attrName>style.visibility</p:attrName>
                                        </p:attrNameLst>
                                      </p:cBhvr>
                                      <p:to>
                                        <p:strVal val="visible"/>
                                      </p:to>
                                    </p:set>
                                    <p:anim calcmode="lin" valueType="num">
                                      <p:cBhvr additive="base">
                                        <p:cTn id="13" dur="500" fill="hold"/>
                                        <p:tgtEl>
                                          <p:spTgt spid="207875">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78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7875">
                                            <p:txEl>
                                              <p:pRg st="9" end="9"/>
                                            </p:txEl>
                                          </p:spTgt>
                                        </p:tgtEl>
                                        <p:attrNameLst>
                                          <p:attrName>style.visibility</p:attrName>
                                        </p:attrNameLst>
                                      </p:cBhvr>
                                      <p:to>
                                        <p:strVal val="visible"/>
                                      </p:to>
                                    </p:set>
                                    <p:anim calcmode="lin" valueType="num">
                                      <p:cBhvr additive="base">
                                        <p:cTn id="19" dur="500" fill="hold"/>
                                        <p:tgtEl>
                                          <p:spTgt spid="207875">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78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2" descr="Afbeelding sheet 1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07874" name="Picture 3" descr="100procentscout_wit"/>
          <p:cNvPicPr>
            <a:picLocks noChangeAspect="1" noChangeArrowheads="1"/>
          </p:cNvPicPr>
          <p:nvPr/>
        </p:nvPicPr>
        <p:blipFill>
          <a:blip r:embed="rId4"/>
          <a:srcRect/>
          <a:stretch>
            <a:fillRect/>
          </a:stretch>
        </p:blipFill>
        <p:spPr bwMode="auto">
          <a:xfrm>
            <a:off x="179388" y="6021388"/>
            <a:ext cx="3097212" cy="601662"/>
          </a:xfrm>
          <a:prstGeom prst="rect">
            <a:avLst/>
          </a:prstGeom>
          <a:noFill/>
          <a:ln w="9525">
            <a:noFill/>
            <a:miter lim="800000"/>
            <a:headEnd/>
            <a:tailEnd/>
          </a:ln>
        </p:spPr>
      </p:pic>
      <p:sp>
        <p:nvSpPr>
          <p:cNvPr id="203780" name="Rectangle 5"/>
          <p:cNvSpPr>
            <a:spLocks noGrp="1" noChangeArrowheads="1"/>
          </p:cNvSpPr>
          <p:nvPr>
            <p:ph type="body" idx="1"/>
          </p:nvPr>
        </p:nvSpPr>
        <p:spPr>
          <a:xfrm>
            <a:off x="1835696" y="1417638"/>
            <a:ext cx="7056783" cy="4525962"/>
          </a:xfrm>
        </p:spPr>
        <p:txBody>
          <a:bodyPr/>
          <a:lstStyle/>
          <a:p>
            <a:pPr eaLnBrk="1" hangingPunct="1">
              <a:lnSpc>
                <a:spcPct val="90000"/>
              </a:lnSpc>
            </a:pPr>
            <a:r>
              <a:rPr lang="nl-NL" sz="2800" dirty="0" smtClean="0"/>
              <a:t>Verzamelt beoordelingsgegevens (eisen, opgedane competenties, leeromgeving);</a:t>
            </a:r>
          </a:p>
          <a:p>
            <a:pPr eaLnBrk="1" hangingPunct="1">
              <a:lnSpc>
                <a:spcPct val="90000"/>
              </a:lnSpc>
            </a:pPr>
            <a:endParaRPr lang="nl-NL" sz="2800" dirty="0" smtClean="0"/>
          </a:p>
          <a:p>
            <a:pPr eaLnBrk="1" hangingPunct="1">
              <a:lnSpc>
                <a:spcPct val="90000"/>
              </a:lnSpc>
            </a:pPr>
            <a:r>
              <a:rPr lang="nl-NL" sz="2800" dirty="0"/>
              <a:t>Stelt vast in welke mate de </a:t>
            </a:r>
            <a:r>
              <a:rPr lang="nl-NL" sz="2800" dirty="0" smtClean="0"/>
              <a:t>leiding voldoet aan </a:t>
            </a:r>
            <a:r>
              <a:rPr lang="nl-NL" sz="2800" dirty="0"/>
              <a:t>gestelde </a:t>
            </a:r>
            <a:r>
              <a:rPr lang="nl-NL" sz="2800" dirty="0" smtClean="0"/>
              <a:t>doelen;</a:t>
            </a:r>
          </a:p>
          <a:p>
            <a:pPr eaLnBrk="1" hangingPunct="1">
              <a:lnSpc>
                <a:spcPct val="90000"/>
              </a:lnSpc>
            </a:pPr>
            <a:endParaRPr lang="nl-NL" sz="2800" dirty="0"/>
          </a:p>
          <a:p>
            <a:pPr eaLnBrk="1" hangingPunct="1">
              <a:lnSpc>
                <a:spcPct val="90000"/>
              </a:lnSpc>
            </a:pPr>
            <a:r>
              <a:rPr lang="nl-NL" sz="2800" dirty="0" smtClean="0"/>
              <a:t>Neemt </a:t>
            </a:r>
            <a:r>
              <a:rPr lang="nl-NL" sz="2800" dirty="0"/>
              <a:t>deel aan kwalificatiegesprekken</a:t>
            </a:r>
            <a:r>
              <a:rPr lang="nl-NL" sz="2800" dirty="0" smtClean="0"/>
              <a:t>;</a:t>
            </a:r>
          </a:p>
          <a:p>
            <a:pPr eaLnBrk="1" hangingPunct="1">
              <a:lnSpc>
                <a:spcPct val="90000"/>
              </a:lnSpc>
            </a:pPr>
            <a:endParaRPr lang="en-US" sz="1800" dirty="0" smtClean="0"/>
          </a:p>
          <a:p>
            <a:pPr eaLnBrk="1" hangingPunct="1">
              <a:lnSpc>
                <a:spcPct val="90000"/>
              </a:lnSpc>
            </a:pPr>
            <a:endParaRPr lang="nl-NL" sz="1800" dirty="0"/>
          </a:p>
          <a:p>
            <a:pPr marL="0" indent="0" eaLnBrk="1" hangingPunct="1">
              <a:lnSpc>
                <a:spcPct val="90000"/>
              </a:lnSpc>
              <a:buNone/>
            </a:pPr>
            <a:r>
              <a:rPr lang="nl-NL" sz="2400" i="1" dirty="0" err="1" smtClean="0"/>
              <a:t>Note</a:t>
            </a:r>
            <a:r>
              <a:rPr lang="nl-NL" sz="2400" i="1" dirty="0" smtClean="0"/>
              <a:t>: Dit zijn niet alle taken van een PBG, maar alleen de taken in de rol van beoordelaar</a:t>
            </a:r>
            <a:endParaRPr lang="nl-NL" sz="2400" i="1" dirty="0"/>
          </a:p>
          <a:p>
            <a:pPr eaLnBrk="1" hangingPunct="1">
              <a:lnSpc>
                <a:spcPct val="80000"/>
              </a:lnSpc>
              <a:buFontTx/>
              <a:buNone/>
            </a:pPr>
            <a:endParaRPr lang="nl-NL" sz="2400" dirty="0" smtClean="0"/>
          </a:p>
        </p:txBody>
      </p:sp>
      <p:sp>
        <p:nvSpPr>
          <p:cNvPr id="2" name="Title 1"/>
          <p:cNvSpPr>
            <a:spLocks noGrp="1"/>
          </p:cNvSpPr>
          <p:nvPr>
            <p:ph type="title"/>
          </p:nvPr>
        </p:nvSpPr>
        <p:spPr/>
        <p:txBody>
          <a:bodyPr/>
          <a:lstStyle/>
          <a:p>
            <a:r>
              <a:rPr lang="nl-NL" dirty="0"/>
              <a:t>Taken </a:t>
            </a:r>
            <a:r>
              <a:rPr lang="nl-NL" dirty="0" smtClean="0"/>
              <a:t>Beoordelaar</a:t>
            </a:r>
            <a:endParaRPr lang="nl-N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 descr="Afbeelding sheet 15"/>
          <p:cNvPicPr>
            <a:picLocks noChangeAspect="1" noChangeArrowheads="1"/>
          </p:cNvPicPr>
          <p:nvPr/>
        </p:nvPicPr>
        <p:blipFill>
          <a:blip r:embed="rId3"/>
          <a:srcRect/>
          <a:stretch>
            <a:fillRect/>
          </a:stretch>
        </p:blipFill>
        <p:spPr bwMode="auto">
          <a:xfrm>
            <a:off x="0" y="-11113"/>
            <a:ext cx="9144000" cy="6880226"/>
          </a:xfrm>
          <a:prstGeom prst="rect">
            <a:avLst/>
          </a:prstGeom>
          <a:noFill/>
          <a:ln w="9525">
            <a:noFill/>
            <a:miter lim="800000"/>
            <a:headEnd/>
            <a:tailEnd/>
          </a:ln>
        </p:spPr>
      </p:pic>
      <p:sp>
        <p:nvSpPr>
          <p:cNvPr id="209923" name="Rectangle 4"/>
          <p:cNvSpPr>
            <a:spLocks noGrp="1" noChangeArrowheads="1"/>
          </p:cNvSpPr>
          <p:nvPr>
            <p:ph type="body" idx="1"/>
          </p:nvPr>
        </p:nvSpPr>
        <p:spPr>
          <a:xfrm>
            <a:off x="1835696" y="692696"/>
            <a:ext cx="6409332" cy="5328692"/>
          </a:xfrm>
        </p:spPr>
        <p:txBody>
          <a:bodyPr/>
          <a:lstStyle/>
          <a:p>
            <a:pPr eaLnBrk="1" hangingPunct="1">
              <a:buFont typeface="Times" pitchFamily="18" charset="0"/>
              <a:buNone/>
            </a:pPr>
            <a:r>
              <a:rPr lang="nl-NL" b="1" dirty="0" smtClean="0"/>
              <a:t>Beoordelingsinstrumenten</a:t>
            </a:r>
          </a:p>
          <a:p>
            <a:pPr eaLnBrk="1" hangingPunct="1">
              <a:buFont typeface="Times" pitchFamily="18" charset="0"/>
              <a:buNone/>
            </a:pPr>
            <a:endParaRPr lang="nl-NL" sz="2400" dirty="0" smtClean="0"/>
          </a:p>
          <a:p>
            <a:pPr eaLnBrk="1" hangingPunct="1"/>
            <a:r>
              <a:rPr lang="nl-NL" dirty="0" smtClean="0"/>
              <a:t>Portfolio</a:t>
            </a:r>
          </a:p>
          <a:p>
            <a:pPr eaLnBrk="1" hangingPunct="1"/>
            <a:r>
              <a:rPr lang="nl-NL" dirty="0" smtClean="0"/>
              <a:t>Proeve van bekwaamheid</a:t>
            </a:r>
          </a:p>
          <a:p>
            <a:pPr eaLnBrk="1" hangingPunct="1"/>
            <a:r>
              <a:rPr lang="nl-NL" dirty="0" smtClean="0"/>
              <a:t>Observatie</a:t>
            </a:r>
          </a:p>
          <a:p>
            <a:pPr eaLnBrk="1" hangingPunct="1"/>
            <a:r>
              <a:rPr lang="nl-NL" dirty="0" smtClean="0"/>
              <a:t>360° feedback</a:t>
            </a:r>
          </a:p>
          <a:p>
            <a:pPr eaLnBrk="1" hangingPunct="1"/>
            <a:r>
              <a:rPr lang="en-US" dirty="0" err="1" smtClean="0"/>
              <a:t>Criteriumgericht</a:t>
            </a:r>
            <a:r>
              <a:rPr lang="en-US" dirty="0" smtClean="0"/>
              <a:t> interview</a:t>
            </a:r>
            <a:endParaRPr lang="nl-NL" dirty="0" smtClean="0"/>
          </a:p>
          <a:p>
            <a:pPr eaLnBrk="1" hangingPunct="1"/>
            <a:r>
              <a:rPr lang="nl-NL" dirty="0" smtClean="0"/>
              <a:t>STARR interview</a:t>
            </a:r>
          </a:p>
          <a:p>
            <a:pPr eaLnBrk="1" hangingPunct="1">
              <a:lnSpc>
                <a:spcPct val="90000"/>
              </a:lnSpc>
            </a:pPr>
            <a:endParaRPr lang="nl-NL" dirty="0" smtClean="0"/>
          </a:p>
        </p:txBody>
      </p:sp>
      <p:pic>
        <p:nvPicPr>
          <p:cNvPr id="214020" name="Picture 5" descr="100procentscout_wit"/>
          <p:cNvPicPr>
            <a:picLocks noChangeAspect="1" noChangeArrowheads="1"/>
          </p:cNvPicPr>
          <p:nvPr/>
        </p:nvPicPr>
        <p:blipFill>
          <a:blip r:embed="rId4"/>
          <a:srcRect/>
          <a:stretch>
            <a:fillRect/>
          </a:stretch>
        </p:blipFill>
        <p:spPr bwMode="auto">
          <a:xfrm>
            <a:off x="179388" y="6021388"/>
            <a:ext cx="3097212" cy="601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923">
                                            <p:txEl>
                                              <p:pRg st="2" end="2"/>
                                            </p:txEl>
                                          </p:spTgt>
                                        </p:tgtEl>
                                        <p:attrNameLst>
                                          <p:attrName>style.visibility</p:attrName>
                                        </p:attrNameLst>
                                      </p:cBhvr>
                                      <p:to>
                                        <p:strVal val="visible"/>
                                      </p:to>
                                    </p:set>
                                    <p:anim calcmode="lin" valueType="num">
                                      <p:cBhvr additive="base">
                                        <p:cTn id="7" dur="500" fill="hold"/>
                                        <p:tgtEl>
                                          <p:spTgt spid="2099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9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9923">
                                            <p:txEl>
                                              <p:pRg st="3" end="3"/>
                                            </p:txEl>
                                          </p:spTgt>
                                        </p:tgtEl>
                                        <p:attrNameLst>
                                          <p:attrName>style.visibility</p:attrName>
                                        </p:attrNameLst>
                                      </p:cBhvr>
                                      <p:to>
                                        <p:strVal val="visible"/>
                                      </p:to>
                                    </p:set>
                                    <p:anim calcmode="lin" valueType="num">
                                      <p:cBhvr additive="base">
                                        <p:cTn id="13" dur="500" fill="hold"/>
                                        <p:tgtEl>
                                          <p:spTgt spid="2099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99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9923">
                                            <p:txEl>
                                              <p:pRg st="4" end="4"/>
                                            </p:txEl>
                                          </p:spTgt>
                                        </p:tgtEl>
                                        <p:attrNameLst>
                                          <p:attrName>style.visibility</p:attrName>
                                        </p:attrNameLst>
                                      </p:cBhvr>
                                      <p:to>
                                        <p:strVal val="visible"/>
                                      </p:to>
                                    </p:set>
                                    <p:anim calcmode="lin" valueType="num">
                                      <p:cBhvr additive="base">
                                        <p:cTn id="19" dur="500" fill="hold"/>
                                        <p:tgtEl>
                                          <p:spTgt spid="2099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99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9923">
                                            <p:txEl>
                                              <p:pRg st="5" end="5"/>
                                            </p:txEl>
                                          </p:spTgt>
                                        </p:tgtEl>
                                        <p:attrNameLst>
                                          <p:attrName>style.visibility</p:attrName>
                                        </p:attrNameLst>
                                      </p:cBhvr>
                                      <p:to>
                                        <p:strVal val="visible"/>
                                      </p:to>
                                    </p:set>
                                    <p:anim calcmode="lin" valueType="num">
                                      <p:cBhvr additive="base">
                                        <p:cTn id="25" dur="500" fill="hold"/>
                                        <p:tgtEl>
                                          <p:spTgt spid="2099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99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9923">
                                            <p:txEl>
                                              <p:pRg st="6" end="6"/>
                                            </p:txEl>
                                          </p:spTgt>
                                        </p:tgtEl>
                                        <p:attrNameLst>
                                          <p:attrName>style.visibility</p:attrName>
                                        </p:attrNameLst>
                                      </p:cBhvr>
                                      <p:to>
                                        <p:strVal val="visible"/>
                                      </p:to>
                                    </p:set>
                                    <p:anim calcmode="lin" valueType="num">
                                      <p:cBhvr additive="base">
                                        <p:cTn id="31" dur="500" fill="hold"/>
                                        <p:tgtEl>
                                          <p:spTgt spid="2099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99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9923">
                                            <p:txEl>
                                              <p:pRg st="7" end="7"/>
                                            </p:txEl>
                                          </p:spTgt>
                                        </p:tgtEl>
                                        <p:attrNameLst>
                                          <p:attrName>style.visibility</p:attrName>
                                        </p:attrNameLst>
                                      </p:cBhvr>
                                      <p:to>
                                        <p:strVal val="visible"/>
                                      </p:to>
                                    </p:set>
                                    <p:anim calcmode="lin" valueType="num">
                                      <p:cBhvr additive="base">
                                        <p:cTn id="37" dur="500" fill="hold"/>
                                        <p:tgtEl>
                                          <p:spTgt spid="20992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99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2" descr="Afbeelding sheet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0163" name="Rectangle 4"/>
          <p:cNvSpPr>
            <a:spLocks noGrp="1" noChangeArrowheads="1"/>
          </p:cNvSpPr>
          <p:nvPr>
            <p:ph type="body" idx="1"/>
          </p:nvPr>
        </p:nvSpPr>
        <p:spPr>
          <a:xfrm>
            <a:off x="155633" y="108710"/>
            <a:ext cx="5597585" cy="701155"/>
          </a:xfrm>
        </p:spPr>
        <p:txBody>
          <a:bodyPr/>
          <a:lstStyle/>
          <a:p>
            <a:pPr eaLnBrk="1" hangingPunct="1">
              <a:buClr>
                <a:schemeClr val="tx2"/>
              </a:buClr>
              <a:buSzPct val="75000"/>
              <a:buFontTx/>
              <a:buNone/>
            </a:pPr>
            <a:r>
              <a:rPr lang="nl-NL" sz="3600" b="1" dirty="0" smtClean="0">
                <a:solidFill>
                  <a:schemeClr val="tx2"/>
                </a:solidFill>
              </a:rPr>
              <a:t>STARR interview</a:t>
            </a:r>
          </a:p>
          <a:p>
            <a:pPr eaLnBrk="1" hangingPunct="1">
              <a:buClr>
                <a:schemeClr val="tx2"/>
              </a:buClr>
              <a:buSzPct val="75000"/>
              <a:buFontTx/>
              <a:buNone/>
            </a:pPr>
            <a:endParaRPr lang="nl-NL" sz="4000" dirty="0" smtClean="0">
              <a:solidFill>
                <a:schemeClr val="tx2"/>
              </a:solidFill>
            </a:endParaRPr>
          </a:p>
          <a:p>
            <a:pPr eaLnBrk="1" hangingPunct="1">
              <a:buClr>
                <a:schemeClr val="tx2"/>
              </a:buClr>
              <a:buSzPct val="75000"/>
              <a:buFontTx/>
              <a:buNone/>
            </a:pPr>
            <a:endParaRPr lang="nl-NL" dirty="0" smtClean="0">
              <a:solidFill>
                <a:schemeClr val="tx2"/>
              </a:solidFill>
            </a:endParaRPr>
          </a:p>
          <a:p>
            <a:pPr eaLnBrk="1" hangingPunct="1">
              <a:buClr>
                <a:schemeClr val="tx2"/>
              </a:buClr>
              <a:buSzPct val="75000"/>
              <a:buFont typeface="Times" pitchFamily="18" charset="0"/>
              <a:buChar char="•"/>
            </a:pPr>
            <a:endParaRPr lang="nl-NL" dirty="0" smtClean="0">
              <a:solidFill>
                <a:schemeClr val="tx2"/>
              </a:solidFill>
            </a:endParaRPr>
          </a:p>
          <a:p>
            <a:pPr eaLnBrk="1" hangingPunct="1">
              <a:buFontTx/>
              <a:buNone/>
            </a:pPr>
            <a:endParaRPr lang="nl-NL" dirty="0" smtClean="0"/>
          </a:p>
        </p:txBody>
      </p:sp>
      <p:pic>
        <p:nvPicPr>
          <p:cNvPr id="224260" name="Picture 5" descr="100procentscout_wit"/>
          <p:cNvPicPr>
            <a:picLocks noChangeAspect="1" noChangeArrowheads="1"/>
          </p:cNvPicPr>
          <p:nvPr/>
        </p:nvPicPr>
        <p:blipFill>
          <a:blip r:embed="rId4"/>
          <a:srcRect/>
          <a:stretch>
            <a:fillRect/>
          </a:stretch>
        </p:blipFill>
        <p:spPr bwMode="auto">
          <a:xfrm>
            <a:off x="179388" y="6021388"/>
            <a:ext cx="3097212" cy="601662"/>
          </a:xfrm>
          <a:prstGeom prst="rect">
            <a:avLst/>
          </a:prstGeom>
          <a:noFill/>
          <a:ln w="9525">
            <a:noFill/>
            <a:miter lim="800000"/>
            <a:headEnd/>
            <a:tailEnd/>
          </a:ln>
        </p:spPr>
      </p:pic>
      <p:pic>
        <p:nvPicPr>
          <p:cNvPr id="6" name="Afbeelding 5"/>
          <p:cNvPicPr>
            <a:picLocks noChangeAspect="1"/>
          </p:cNvPicPr>
          <p:nvPr/>
        </p:nvPicPr>
        <p:blipFill rotWithShape="1">
          <a:blip r:embed="rId5"/>
          <a:srcRect r="6217"/>
          <a:stretch/>
        </p:blipFill>
        <p:spPr>
          <a:xfrm>
            <a:off x="3699046" y="3061554"/>
            <a:ext cx="2313608" cy="1847850"/>
          </a:xfrm>
          <a:prstGeom prst="rect">
            <a:avLst/>
          </a:prstGeom>
        </p:spPr>
      </p:pic>
      <p:sp>
        <p:nvSpPr>
          <p:cNvPr id="7" name="Afgeronde rechthoek 6"/>
          <p:cNvSpPr/>
          <p:nvPr/>
        </p:nvSpPr>
        <p:spPr>
          <a:xfrm>
            <a:off x="2905490" y="1556792"/>
            <a:ext cx="3969327" cy="13473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dirty="0" smtClean="0"/>
              <a:t>Situatie</a:t>
            </a:r>
          </a:p>
          <a:p>
            <a:pPr algn="ctr"/>
            <a:r>
              <a:rPr lang="nl-NL" dirty="0" smtClean="0"/>
              <a:t>Geef </a:t>
            </a:r>
            <a:r>
              <a:rPr lang="nl-NL" dirty="0"/>
              <a:t>een voorbeeld van een situatie waarin je betrokken was dat een positief resultaat opleverde</a:t>
            </a:r>
          </a:p>
        </p:txBody>
      </p:sp>
      <p:sp>
        <p:nvSpPr>
          <p:cNvPr id="12" name="Afgeronde rechthoek 11"/>
          <p:cNvSpPr/>
          <p:nvPr/>
        </p:nvSpPr>
        <p:spPr>
          <a:xfrm>
            <a:off x="6075632" y="3019554"/>
            <a:ext cx="2937018" cy="15165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dirty="0" smtClean="0"/>
              <a:t>Taak</a:t>
            </a:r>
          </a:p>
          <a:p>
            <a:pPr algn="ctr"/>
            <a:r>
              <a:rPr lang="nl-NL" i="1" dirty="0"/>
              <a:t>Beschrijf de </a:t>
            </a:r>
            <a:r>
              <a:rPr lang="nl-NL" i="1" dirty="0" smtClean="0"/>
              <a:t>taken en of het doel </a:t>
            </a:r>
            <a:r>
              <a:rPr lang="nl-NL" i="1" dirty="0"/>
              <a:t>die in de situatie aan bod kwamen</a:t>
            </a:r>
            <a:endParaRPr lang="nl-NL" dirty="0"/>
          </a:p>
        </p:txBody>
      </p:sp>
      <p:sp>
        <p:nvSpPr>
          <p:cNvPr id="13" name="Afgeronde rechthoek 12"/>
          <p:cNvSpPr/>
          <p:nvPr/>
        </p:nvSpPr>
        <p:spPr>
          <a:xfrm>
            <a:off x="5673416" y="5010528"/>
            <a:ext cx="3308660" cy="13316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dirty="0" smtClean="0"/>
              <a:t>Actie</a:t>
            </a:r>
          </a:p>
          <a:p>
            <a:pPr algn="ctr"/>
            <a:r>
              <a:rPr lang="nl-NL" i="1" dirty="0"/>
              <a:t>Vertel over de verschillende acties die werden uitgevoerd om de taken te voltooien.</a:t>
            </a:r>
            <a:endParaRPr lang="nl-NL" dirty="0" smtClean="0"/>
          </a:p>
        </p:txBody>
      </p:sp>
      <p:sp>
        <p:nvSpPr>
          <p:cNvPr id="14" name="Afgeronde rechthoek 13"/>
          <p:cNvSpPr/>
          <p:nvPr/>
        </p:nvSpPr>
        <p:spPr>
          <a:xfrm>
            <a:off x="1564394" y="4929357"/>
            <a:ext cx="3147309" cy="11119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dirty="0" smtClean="0"/>
              <a:t>Resultaat</a:t>
            </a:r>
          </a:p>
          <a:p>
            <a:pPr algn="ctr"/>
            <a:r>
              <a:rPr lang="nl-NL" i="1" dirty="0"/>
              <a:t>Welke directe resultaten kwamen voort uit je acties</a:t>
            </a:r>
            <a:r>
              <a:rPr lang="nl-NL" i="1" dirty="0" smtClean="0"/>
              <a:t>?</a:t>
            </a:r>
            <a:endParaRPr lang="nl-NL" dirty="0"/>
          </a:p>
        </p:txBody>
      </p:sp>
      <p:sp>
        <p:nvSpPr>
          <p:cNvPr id="15" name="Afgeronde rechthoek 14"/>
          <p:cNvSpPr/>
          <p:nvPr/>
        </p:nvSpPr>
        <p:spPr>
          <a:xfrm>
            <a:off x="162816" y="3032276"/>
            <a:ext cx="3536229" cy="15165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dirty="0" smtClean="0"/>
              <a:t>Reflectie</a:t>
            </a:r>
          </a:p>
          <a:p>
            <a:pPr algn="ctr"/>
            <a:r>
              <a:rPr lang="nl-NL" i="1" dirty="0"/>
              <a:t>Reflecteer het resultaat, wat ging er goed/fout en waarom, wat zou je anders doen?</a:t>
            </a:r>
            <a:endParaRPr lang="nl-NL" dirty="0"/>
          </a:p>
        </p:txBody>
      </p:sp>
      <p:sp>
        <p:nvSpPr>
          <p:cNvPr id="8" name="Rechthoek 7"/>
          <p:cNvSpPr/>
          <p:nvPr/>
        </p:nvSpPr>
        <p:spPr>
          <a:xfrm>
            <a:off x="3699046" y="3363480"/>
            <a:ext cx="684804" cy="923330"/>
          </a:xfrm>
          <a:prstGeom prst="rect">
            <a:avLst/>
          </a:prstGeom>
          <a:noFill/>
        </p:spPr>
        <p:txBody>
          <a:bodyPr wrap="none" lIns="91440" tIns="45720" rIns="91440" bIns="45720">
            <a:spAutoFit/>
          </a:bodyPr>
          <a:lstStyle/>
          <a:p>
            <a:pPr algn="ctr"/>
            <a:r>
              <a:rPr lang="nl-NL" sz="5400" dirty="0">
                <a:ln w="0"/>
                <a:effectLst>
                  <a:outerShdw blurRad="38100" dist="19050" dir="2700000" algn="tl" rotWithShape="0">
                    <a:schemeClr val="dk1">
                      <a:alpha val="40000"/>
                    </a:schemeClr>
                  </a:outerShdw>
                </a:effectLst>
              </a:rPr>
              <a:t>R</a:t>
            </a:r>
            <a:endParaRPr lang="nl-NL" sz="5400" b="0" cap="none" spc="0" dirty="0">
              <a:ln w="0"/>
              <a:solidFill>
                <a:schemeClr val="tx1"/>
              </a:solidFill>
              <a:effectLst>
                <a:outerShdw blurRad="38100" dist="19050" dir="2700000" algn="tl" rotWithShape="0">
                  <a:schemeClr val="dk1">
                    <a:alpha val="40000"/>
                  </a:schemeClr>
                </a:outerShdw>
              </a:effectLst>
            </a:endParaRPr>
          </a:p>
        </p:txBody>
      </p:sp>
      <p:sp>
        <p:nvSpPr>
          <p:cNvPr id="17" name="Rechthoek 16"/>
          <p:cNvSpPr/>
          <p:nvPr/>
        </p:nvSpPr>
        <p:spPr>
          <a:xfrm>
            <a:off x="4014998" y="4231020"/>
            <a:ext cx="684804" cy="923330"/>
          </a:xfrm>
          <a:prstGeom prst="rect">
            <a:avLst/>
          </a:prstGeom>
          <a:noFill/>
        </p:spPr>
        <p:txBody>
          <a:bodyPr wrap="none" lIns="91440" tIns="45720" rIns="91440" bIns="45720">
            <a:spAutoFit/>
          </a:bodyPr>
          <a:lstStyle/>
          <a:p>
            <a:pPr algn="ctr"/>
            <a:r>
              <a:rPr lang="nl-NL" sz="5400" dirty="0">
                <a:ln w="0"/>
                <a:effectLst>
                  <a:outerShdw blurRad="38100" dist="19050" dir="2700000" algn="tl" rotWithShape="0">
                    <a:schemeClr val="dk1">
                      <a:alpha val="40000"/>
                    </a:schemeClr>
                  </a:outerShdw>
                </a:effectLst>
              </a:rPr>
              <a:t>R</a:t>
            </a:r>
            <a:endParaRPr lang="nl-NL" sz="5400" b="0" cap="none" spc="0" dirty="0">
              <a:ln w="0"/>
              <a:solidFill>
                <a:schemeClr val="tx1"/>
              </a:solidFill>
              <a:effectLst>
                <a:outerShdw blurRad="38100" dist="19050" dir="2700000" algn="tl" rotWithShape="0">
                  <a:schemeClr val="dk1">
                    <a:alpha val="40000"/>
                  </a:schemeClr>
                </a:outerShdw>
              </a:effectLst>
            </a:endParaRPr>
          </a:p>
        </p:txBody>
      </p:sp>
      <p:sp>
        <p:nvSpPr>
          <p:cNvPr id="18" name="Rechthoek 17"/>
          <p:cNvSpPr/>
          <p:nvPr/>
        </p:nvSpPr>
        <p:spPr>
          <a:xfrm>
            <a:off x="5106886" y="4299142"/>
            <a:ext cx="646332" cy="923330"/>
          </a:xfrm>
          <a:prstGeom prst="rect">
            <a:avLst/>
          </a:prstGeom>
          <a:noFill/>
        </p:spPr>
        <p:txBody>
          <a:bodyPr wrap="none" lIns="91440" tIns="45720" rIns="91440" bIns="45720">
            <a:spAutoFit/>
          </a:bodyPr>
          <a:lstStyle/>
          <a:p>
            <a:pPr algn="ctr"/>
            <a:r>
              <a:rPr lang="nl-NL" sz="5400" dirty="0">
                <a:ln w="0"/>
                <a:effectLst>
                  <a:outerShdw blurRad="38100" dist="19050" dir="2700000" algn="tl" rotWithShape="0">
                    <a:schemeClr val="dk1">
                      <a:alpha val="40000"/>
                    </a:schemeClr>
                  </a:outerShdw>
                </a:effectLst>
              </a:rPr>
              <a:t>A</a:t>
            </a:r>
            <a:endParaRPr lang="nl-NL" sz="5400" b="0" cap="none" spc="0" dirty="0">
              <a:ln w="0"/>
              <a:solidFill>
                <a:schemeClr val="tx1"/>
              </a:solidFill>
              <a:effectLst>
                <a:outerShdw blurRad="38100" dist="19050" dir="2700000" algn="tl" rotWithShape="0">
                  <a:schemeClr val="dk1">
                    <a:alpha val="40000"/>
                  </a:schemeClr>
                </a:outerShdw>
              </a:effectLst>
            </a:endParaRPr>
          </a:p>
        </p:txBody>
      </p:sp>
      <p:sp>
        <p:nvSpPr>
          <p:cNvPr id="19" name="Rechthoek 18"/>
          <p:cNvSpPr/>
          <p:nvPr/>
        </p:nvSpPr>
        <p:spPr>
          <a:xfrm>
            <a:off x="5449288" y="3358183"/>
            <a:ext cx="607860" cy="923330"/>
          </a:xfrm>
          <a:prstGeom prst="rect">
            <a:avLst/>
          </a:prstGeom>
          <a:noFill/>
        </p:spPr>
        <p:txBody>
          <a:bodyPr wrap="none" lIns="91440" tIns="45720" rIns="91440" bIns="45720">
            <a:spAutoFit/>
          </a:bodyPr>
          <a:lstStyle/>
          <a:p>
            <a:pPr algn="ctr"/>
            <a:r>
              <a:rPr lang="nl-NL" sz="5400" dirty="0">
                <a:ln w="0"/>
                <a:effectLst>
                  <a:outerShdw blurRad="38100" dist="19050" dir="2700000" algn="tl" rotWithShape="0">
                    <a:schemeClr val="dk1">
                      <a:alpha val="40000"/>
                    </a:schemeClr>
                  </a:outerShdw>
                </a:effectLst>
              </a:rPr>
              <a:t>T</a:t>
            </a:r>
            <a:endParaRPr lang="nl-NL" sz="5400" b="0" cap="none" spc="0" dirty="0">
              <a:ln w="0"/>
              <a:solidFill>
                <a:schemeClr val="tx1"/>
              </a:solidFill>
              <a:effectLst>
                <a:outerShdw blurRad="38100" dist="19050" dir="2700000" algn="tl" rotWithShape="0">
                  <a:schemeClr val="dk1">
                    <a:alpha val="40000"/>
                  </a:schemeClr>
                </a:outerShdw>
              </a:effectLst>
            </a:endParaRPr>
          </a:p>
        </p:txBody>
      </p:sp>
      <p:sp>
        <p:nvSpPr>
          <p:cNvPr id="20" name="Rechthoek 19"/>
          <p:cNvSpPr/>
          <p:nvPr/>
        </p:nvSpPr>
        <p:spPr>
          <a:xfrm>
            <a:off x="4566987" y="2696203"/>
            <a:ext cx="646331" cy="923330"/>
          </a:xfrm>
          <a:prstGeom prst="rect">
            <a:avLst/>
          </a:prstGeom>
          <a:noFill/>
        </p:spPr>
        <p:txBody>
          <a:bodyPr wrap="none" lIns="91440" tIns="45720" rIns="91440" bIns="45720">
            <a:spAutoFit/>
          </a:bodyPr>
          <a:lstStyle/>
          <a:p>
            <a:pPr algn="ctr"/>
            <a:r>
              <a:rPr lang="nl-NL" sz="5400" b="0" cap="none" spc="0" dirty="0" smtClean="0">
                <a:ln w="0"/>
                <a:solidFill>
                  <a:schemeClr val="tx1"/>
                </a:solidFill>
                <a:effectLst>
                  <a:outerShdw blurRad="38100" dist="19050" dir="2700000" algn="tl" rotWithShape="0">
                    <a:schemeClr val="dk1">
                      <a:alpha val="40000"/>
                    </a:schemeClr>
                  </a:outerShdw>
                </a:effectLst>
              </a:rPr>
              <a:t>S</a:t>
            </a:r>
            <a:endParaRPr lang="nl-NL" sz="5400" b="0" cap="none" spc="0" dirty="0">
              <a:ln w="0"/>
              <a:solidFill>
                <a:schemeClr val="tx1"/>
              </a:solidFill>
              <a:effectLst>
                <a:outerShdw blurRad="38100" dist="19050" dir="2700000" algn="tl" rotWithShape="0">
                  <a:schemeClr val="dk1">
                    <a:alpha val="40000"/>
                  </a:schemeClr>
                </a:outerShdw>
              </a:effectLst>
            </a:endParaRPr>
          </a:p>
        </p:txBody>
      </p:sp>
      <p:sp>
        <p:nvSpPr>
          <p:cNvPr id="2" name="Rechthoek 1"/>
          <p:cNvSpPr/>
          <p:nvPr/>
        </p:nvSpPr>
        <p:spPr>
          <a:xfrm>
            <a:off x="1728998" y="809865"/>
            <a:ext cx="7253078" cy="707886"/>
          </a:xfrm>
          <a:prstGeom prst="rect">
            <a:avLst/>
          </a:prstGeom>
        </p:spPr>
        <p:txBody>
          <a:bodyPr wrap="square">
            <a:spAutoFit/>
          </a:bodyPr>
          <a:lstStyle/>
          <a:p>
            <a:pPr algn="r"/>
            <a:r>
              <a:rPr lang="nl-NL" sz="2000" dirty="0"/>
              <a:t>Gedrag uit het recente verleden is de beste voorspeller van  toekomstig </a:t>
            </a:r>
            <a:r>
              <a:rPr lang="nl-NL" sz="2000" dirty="0" smtClean="0"/>
              <a:t>gedrag.</a:t>
            </a:r>
            <a:endParaRPr lang="nl-NL" sz="2000" dirty="0"/>
          </a:p>
        </p:txBody>
      </p:sp>
    </p:spTree>
    <p:extLst>
      <p:ext uri="{BB962C8B-B14F-4D97-AF65-F5344CB8AC3E}">
        <p14:creationId xmlns:p14="http://schemas.microsoft.com/office/powerpoint/2010/main" val="2201257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2" descr="Afbeelding sheet 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99682" name="Picture 5" descr="100procentscout_wit"/>
          <p:cNvPicPr>
            <a:picLocks noChangeAspect="1" noChangeArrowheads="1"/>
          </p:cNvPicPr>
          <p:nvPr/>
        </p:nvPicPr>
        <p:blipFill>
          <a:blip r:embed="rId4"/>
          <a:srcRect/>
          <a:stretch>
            <a:fillRect/>
          </a:stretch>
        </p:blipFill>
        <p:spPr bwMode="auto">
          <a:xfrm>
            <a:off x="179388" y="6021388"/>
            <a:ext cx="3097212" cy="601662"/>
          </a:xfrm>
          <a:prstGeom prst="rect">
            <a:avLst/>
          </a:prstGeom>
          <a:noFill/>
          <a:ln w="9525">
            <a:noFill/>
            <a:miter lim="800000"/>
            <a:headEnd/>
            <a:tailEnd/>
          </a:ln>
        </p:spPr>
      </p:pic>
      <p:sp>
        <p:nvSpPr>
          <p:cNvPr id="3" name="Tekstvak 2"/>
          <p:cNvSpPr txBox="1"/>
          <p:nvPr/>
        </p:nvSpPr>
        <p:spPr>
          <a:xfrm>
            <a:off x="1756958" y="399321"/>
            <a:ext cx="6876454" cy="584775"/>
          </a:xfrm>
          <a:prstGeom prst="rect">
            <a:avLst/>
          </a:prstGeom>
          <a:noFill/>
        </p:spPr>
        <p:txBody>
          <a:bodyPr wrap="square" rtlCol="0">
            <a:spAutoFit/>
          </a:bodyPr>
          <a:lstStyle/>
          <a:p>
            <a:r>
              <a:rPr lang="en-US" sz="3200" b="1" dirty="0" err="1" smtClean="0"/>
              <a:t>Oefenen</a:t>
            </a:r>
            <a:r>
              <a:rPr lang="en-US" sz="3200" b="1" dirty="0" smtClean="0"/>
              <a:t> met het STARR interview</a:t>
            </a:r>
            <a:endParaRPr lang="nl-NL" sz="3200" b="1" dirty="0"/>
          </a:p>
        </p:txBody>
      </p:sp>
      <p:sp>
        <p:nvSpPr>
          <p:cNvPr id="4" name="Tekstvak 3"/>
          <p:cNvSpPr txBox="1"/>
          <p:nvPr/>
        </p:nvSpPr>
        <p:spPr>
          <a:xfrm>
            <a:off x="2627784" y="1221847"/>
            <a:ext cx="6005628" cy="4832092"/>
          </a:xfrm>
          <a:prstGeom prst="rect">
            <a:avLst/>
          </a:prstGeom>
          <a:noFill/>
        </p:spPr>
        <p:txBody>
          <a:bodyPr wrap="square" rtlCol="0">
            <a:spAutoFit/>
          </a:bodyPr>
          <a:lstStyle/>
          <a:p>
            <a:r>
              <a:rPr lang="en-US" sz="2800" dirty="0" err="1" smtClean="0"/>
              <a:t>Opdracht</a:t>
            </a:r>
            <a:r>
              <a:rPr lang="en-US" sz="2800" dirty="0" smtClean="0"/>
              <a:t>:</a:t>
            </a:r>
          </a:p>
          <a:p>
            <a:r>
              <a:rPr lang="en-US" sz="2800" dirty="0" err="1" smtClean="0"/>
              <a:t>Beschrijf</a:t>
            </a:r>
            <a:r>
              <a:rPr lang="en-US" sz="2800" dirty="0" smtClean="0"/>
              <a:t> </a:t>
            </a:r>
            <a:r>
              <a:rPr lang="en-US" sz="2800" dirty="0" err="1" smtClean="0"/>
              <a:t>een</a:t>
            </a:r>
            <a:r>
              <a:rPr lang="en-US" sz="2800" dirty="0" smtClean="0"/>
              <a:t> casus van </a:t>
            </a:r>
            <a:r>
              <a:rPr lang="en-US" sz="2800" dirty="0" err="1" smtClean="0"/>
              <a:t>uit</a:t>
            </a:r>
            <a:r>
              <a:rPr lang="en-US" sz="2800" dirty="0" smtClean="0"/>
              <a:t> </a:t>
            </a:r>
            <a:r>
              <a:rPr lang="en-US" sz="2800" dirty="0" err="1" smtClean="0"/>
              <a:t>jou</a:t>
            </a:r>
            <a:r>
              <a:rPr lang="en-US" sz="2800" dirty="0" smtClean="0"/>
              <a:t> </a:t>
            </a:r>
            <a:r>
              <a:rPr lang="en-US" sz="2800" dirty="0" err="1" smtClean="0"/>
              <a:t>ervaring</a:t>
            </a:r>
            <a:r>
              <a:rPr lang="en-US" sz="2800" dirty="0" smtClean="0"/>
              <a:t> </a:t>
            </a:r>
            <a:r>
              <a:rPr lang="en-US" sz="2800" dirty="0" err="1" smtClean="0"/>
              <a:t>als</a:t>
            </a:r>
            <a:r>
              <a:rPr lang="en-US" sz="2800" dirty="0" smtClean="0"/>
              <a:t> </a:t>
            </a:r>
            <a:r>
              <a:rPr lang="en-US" sz="2800" dirty="0" err="1" smtClean="0"/>
              <a:t>leiding</a:t>
            </a:r>
            <a:r>
              <a:rPr lang="en-US" sz="2800" dirty="0" smtClean="0"/>
              <a:t> of </a:t>
            </a:r>
            <a:r>
              <a:rPr lang="en-US" sz="2800" dirty="0" err="1" smtClean="0"/>
              <a:t>praktijkbegeleider</a:t>
            </a:r>
            <a:r>
              <a:rPr lang="en-US" sz="2800" dirty="0" smtClean="0"/>
              <a:t>.</a:t>
            </a:r>
          </a:p>
          <a:p>
            <a:endParaRPr lang="en-US" sz="2800" dirty="0"/>
          </a:p>
          <a:p>
            <a:r>
              <a:rPr lang="en-US" sz="2800" dirty="0" err="1" smtClean="0"/>
              <a:t>Deze</a:t>
            </a:r>
            <a:r>
              <a:rPr lang="en-US" sz="2800" dirty="0" smtClean="0"/>
              <a:t> casus </a:t>
            </a:r>
            <a:r>
              <a:rPr lang="en-US" sz="2800" dirty="0" err="1" smtClean="0"/>
              <a:t>gaan</a:t>
            </a:r>
            <a:r>
              <a:rPr lang="en-US" sz="2800" dirty="0" smtClean="0"/>
              <a:t> we </a:t>
            </a:r>
            <a:r>
              <a:rPr lang="en-US" sz="2800" dirty="0" err="1" smtClean="0"/>
              <a:t>ahv</a:t>
            </a:r>
            <a:r>
              <a:rPr lang="en-US" sz="2800" dirty="0" smtClean="0"/>
              <a:t> </a:t>
            </a:r>
            <a:r>
              <a:rPr lang="en-US" sz="2800" dirty="0" err="1" smtClean="0"/>
              <a:t>een</a:t>
            </a:r>
            <a:r>
              <a:rPr lang="en-US" sz="2800" dirty="0" smtClean="0"/>
              <a:t> </a:t>
            </a:r>
            <a:r>
              <a:rPr lang="en-US" sz="2800" dirty="0" err="1" smtClean="0"/>
              <a:t>rollenspel</a:t>
            </a:r>
            <a:r>
              <a:rPr lang="en-US" sz="2800" dirty="0" smtClean="0"/>
              <a:t> </a:t>
            </a:r>
            <a:r>
              <a:rPr lang="en-US" sz="2800" dirty="0" err="1" smtClean="0"/>
              <a:t>uitspelen</a:t>
            </a:r>
            <a:r>
              <a:rPr lang="en-US" sz="2800" dirty="0" smtClean="0"/>
              <a:t>.</a:t>
            </a:r>
          </a:p>
          <a:p>
            <a:endParaRPr lang="en-US" sz="2800" dirty="0"/>
          </a:p>
          <a:p>
            <a:pPr marL="457200" indent="-457200">
              <a:buFont typeface="Arial" pitchFamily="34" charset="0"/>
              <a:buChar char="•"/>
            </a:pPr>
            <a:r>
              <a:rPr lang="en-US" sz="2800" dirty="0" smtClean="0"/>
              <a:t>1 </a:t>
            </a:r>
            <a:r>
              <a:rPr lang="en-US" sz="2800" dirty="0"/>
              <a:t>i</a:t>
            </a:r>
            <a:r>
              <a:rPr lang="en-US" sz="2800" dirty="0" smtClean="0"/>
              <a:t>s de interviewer  </a:t>
            </a:r>
          </a:p>
          <a:p>
            <a:pPr marL="457200" indent="-457200">
              <a:buFont typeface="Arial" pitchFamily="34" charset="0"/>
              <a:buChar char="•"/>
            </a:pPr>
            <a:r>
              <a:rPr lang="en-US" sz="2800" dirty="0" smtClean="0"/>
              <a:t>1 </a:t>
            </a:r>
            <a:r>
              <a:rPr lang="en-US" sz="2800" dirty="0" err="1" smtClean="0"/>
              <a:t>wordt</a:t>
            </a:r>
            <a:r>
              <a:rPr lang="en-US" sz="2800" dirty="0" smtClean="0"/>
              <a:t> </a:t>
            </a:r>
            <a:r>
              <a:rPr lang="en-US" sz="2800" dirty="0" err="1" smtClean="0"/>
              <a:t>geinterviewd</a:t>
            </a:r>
            <a:endParaRPr lang="en-US" sz="2800" dirty="0" smtClean="0"/>
          </a:p>
          <a:p>
            <a:pPr marL="457200" indent="-457200">
              <a:buFont typeface="Arial" pitchFamily="34" charset="0"/>
              <a:buChar char="•"/>
            </a:pPr>
            <a:r>
              <a:rPr lang="en-US" sz="2800" dirty="0" smtClean="0"/>
              <a:t>1 is </a:t>
            </a:r>
            <a:r>
              <a:rPr lang="en-US" sz="2800" dirty="0" err="1" smtClean="0"/>
              <a:t>observator</a:t>
            </a:r>
            <a:endParaRPr lang="en-US"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3317</TotalTime>
  <Words>1061</Words>
  <Application>Microsoft Office PowerPoint</Application>
  <PresentationFormat>Diavoorstelling (4:3)</PresentationFormat>
  <Paragraphs>151</Paragraphs>
  <Slides>14</Slides>
  <Notes>14</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Standaardontwerp</vt:lpstr>
      <vt:lpstr> (basis)training voor praktijkbegeleiders 13 december 2015  Module rol van de beoordelaar </vt:lpstr>
      <vt:lpstr>PowerPoint-presentatie</vt:lpstr>
      <vt:lpstr>PowerPoint-presentatie</vt:lpstr>
      <vt:lpstr>PowerPoint-presentatie</vt:lpstr>
      <vt:lpstr>PowerPoint-presentatie</vt:lpstr>
      <vt:lpstr>Taken Beoordelaar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Scouting Nederland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2010</dc:title>
  <dc:creator>Rachel van der Ruyt</dc:creator>
  <cp:lastModifiedBy>T. Platschorre-Taalman</cp:lastModifiedBy>
  <cp:revision>207</cp:revision>
  <cp:lastPrinted>2015-01-16T17:24:12Z</cp:lastPrinted>
  <dcterms:created xsi:type="dcterms:W3CDTF">2008-10-08T10:05:41Z</dcterms:created>
  <dcterms:modified xsi:type="dcterms:W3CDTF">2015-12-10T22:18:35Z</dcterms:modified>
</cp:coreProperties>
</file>